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4"/>
  </p:notesMasterIdLst>
  <p:sldIdLst>
    <p:sldId id="256" r:id="rId2"/>
    <p:sldId id="260" r:id="rId3"/>
    <p:sldId id="261" r:id="rId4"/>
    <p:sldId id="262" r:id="rId5"/>
    <p:sldId id="270" r:id="rId6"/>
    <p:sldId id="272" r:id="rId7"/>
    <p:sldId id="274" r:id="rId8"/>
    <p:sldId id="275" r:id="rId9"/>
    <p:sldId id="273" r:id="rId10"/>
    <p:sldId id="268" r:id="rId11"/>
    <p:sldId id="269" r:id="rId12"/>
    <p:sldId id="25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98"/>
    <p:restoredTop sz="93727"/>
  </p:normalViewPr>
  <p:slideViewPr>
    <p:cSldViewPr snapToGrid="0">
      <p:cViewPr varScale="1">
        <p:scale>
          <a:sx n="105" d="100"/>
          <a:sy n="105" d="100"/>
        </p:scale>
        <p:origin x="97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A45C84A3-2F70-F642-B145-7A42F33A7978}"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A657456C-4D3F-1A4E-A5AC-C1EFEB3EB07F}">
      <dgm:prSet phldrT="[Text]" custT="1"/>
      <dgm:spPr/>
      <dgm:t>
        <a:bodyPr/>
        <a:lstStyle/>
        <a:p>
          <a:r>
            <a:rPr lang="en-US" sz="2000" b="1" i="0" dirty="0">
              <a:latin typeface="Times New Roman" panose="02020603050405020304" pitchFamily="18" charset="0"/>
              <a:cs typeface="Times New Roman" panose="02020603050405020304" pitchFamily="18" charset="0"/>
            </a:rPr>
            <a:t>Persona Generation using RAG</a:t>
          </a:r>
          <a:r>
            <a:rPr lang="en-US" sz="2000" b="0" i="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dgm:t>
    </dgm:pt>
    <dgm:pt modelId="{05A1CD17-F1DC-754F-80A0-01C7065A3B81}" type="parTrans" cxnId="{A80E9AC8-FB8C-4E42-AE71-F2BABF727928}">
      <dgm:prSet/>
      <dgm:spPr/>
      <dgm:t>
        <a:bodyPr/>
        <a:lstStyle/>
        <a:p>
          <a:endParaRPr lang="en-US"/>
        </a:p>
      </dgm:t>
    </dgm:pt>
    <dgm:pt modelId="{85DF257D-D14C-D647-84CA-EBB30F422CCA}" type="sibTrans" cxnId="{A80E9AC8-FB8C-4E42-AE71-F2BABF727928}">
      <dgm:prSet/>
      <dgm:spPr/>
      <dgm:t>
        <a:bodyPr/>
        <a:lstStyle/>
        <a:p>
          <a:endParaRPr lang="en-US"/>
        </a:p>
      </dgm:t>
    </dgm:pt>
    <dgm:pt modelId="{54F7C2DF-6421-DB40-B29A-031C631FC519}">
      <dgm:prSet phldrT="[Text]"/>
      <dgm:spPr/>
      <dgm:t>
        <a:bodyPr/>
        <a:lstStyle/>
        <a:p>
          <a:r>
            <a:rPr lang="en-US" b="0" i="0" dirty="0">
              <a:latin typeface="Times New Roman" panose="02020603050405020304" pitchFamily="18" charset="0"/>
              <a:cs typeface="Times New Roman" panose="02020603050405020304" pitchFamily="18" charset="0"/>
            </a:rPr>
            <a:t>Utilize RAG to create personas rich in context by querying Snowflake database for relevant data matching identified traits.</a:t>
          </a:r>
          <a:endParaRPr lang="en-US" dirty="0">
            <a:latin typeface="Times New Roman" panose="02020603050405020304" pitchFamily="18" charset="0"/>
            <a:cs typeface="Times New Roman" panose="02020603050405020304" pitchFamily="18" charset="0"/>
          </a:endParaRPr>
        </a:p>
      </dgm:t>
    </dgm:pt>
    <dgm:pt modelId="{79AE99C0-DF3B-EC41-A989-C754FF77E609}" type="parTrans" cxnId="{775B38A7-F5BE-9247-9927-B8973E3F07BD}">
      <dgm:prSet/>
      <dgm:spPr/>
      <dgm:t>
        <a:bodyPr/>
        <a:lstStyle/>
        <a:p>
          <a:endParaRPr lang="en-US"/>
        </a:p>
      </dgm:t>
    </dgm:pt>
    <dgm:pt modelId="{3B11429B-99EF-BA45-847F-16BD49E6BF44}" type="sibTrans" cxnId="{775B38A7-F5BE-9247-9927-B8973E3F07BD}">
      <dgm:prSet/>
      <dgm:spPr/>
      <dgm:t>
        <a:bodyPr/>
        <a:lstStyle/>
        <a:p>
          <a:endParaRPr lang="en-US"/>
        </a:p>
      </dgm:t>
    </dgm:pt>
    <dgm:pt modelId="{0E73F064-8074-A540-B57C-F669E1202D5E}">
      <dgm:prSet phldrT="[Text]" custT="1"/>
      <dgm:spPr/>
      <dgm:t>
        <a:bodyPr/>
        <a:lstStyle/>
        <a:p>
          <a:r>
            <a:rPr lang="en-US" sz="2000" b="1" i="0" dirty="0">
              <a:latin typeface="Times New Roman" panose="02020603050405020304" pitchFamily="18" charset="0"/>
              <a:cs typeface="Times New Roman" panose="02020603050405020304" pitchFamily="18" charset="0"/>
            </a:rPr>
            <a:t>User Input Analysis</a:t>
          </a:r>
          <a:r>
            <a:rPr lang="en-US" sz="2000" b="0" i="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dgm:t>
    </dgm:pt>
    <dgm:pt modelId="{F5E5205A-881C-AA42-B611-8898092BE932}" type="parTrans" cxnId="{66C7AFDA-97D8-3B47-8001-6EA661AFF241}">
      <dgm:prSet/>
      <dgm:spPr/>
      <dgm:t>
        <a:bodyPr/>
        <a:lstStyle/>
        <a:p>
          <a:endParaRPr lang="en-US"/>
        </a:p>
      </dgm:t>
    </dgm:pt>
    <dgm:pt modelId="{2415017B-7C21-E64B-B18D-C001331C8DE7}" type="sibTrans" cxnId="{66C7AFDA-97D8-3B47-8001-6EA661AFF241}">
      <dgm:prSet/>
      <dgm:spPr/>
      <dgm:t>
        <a:bodyPr/>
        <a:lstStyle/>
        <a:p>
          <a:endParaRPr lang="en-US"/>
        </a:p>
      </dgm:t>
    </dgm:pt>
    <dgm:pt modelId="{CBD42C77-1F12-6146-A0FE-BE269BC4217C}">
      <dgm:prSet phldrT="[Text]" custT="1"/>
      <dgm:spPr/>
      <dgm:t>
        <a:bodyPr/>
        <a:lstStyle/>
        <a:p>
          <a:r>
            <a:rPr lang="en-US" sz="1600" b="0" i="0" dirty="0" err="1">
              <a:latin typeface="Times New Roman" panose="02020603050405020304" pitchFamily="18" charset="0"/>
              <a:cs typeface="Times New Roman" panose="02020603050405020304" pitchFamily="18" charset="0"/>
            </a:rPr>
            <a:t>LangChain</a:t>
          </a:r>
          <a:r>
            <a:rPr lang="en-US" sz="1600" b="0" i="0" dirty="0">
              <a:latin typeface="Times New Roman" panose="02020603050405020304" pitchFamily="18" charset="0"/>
              <a:cs typeface="Times New Roman" panose="02020603050405020304" pitchFamily="18" charset="0"/>
            </a:rPr>
            <a:t> analyzes user inputs to determine persona requirements.</a:t>
          </a:r>
          <a:endParaRPr lang="en-US" sz="1600" dirty="0">
            <a:latin typeface="Times New Roman" panose="02020603050405020304" pitchFamily="18" charset="0"/>
            <a:cs typeface="Times New Roman" panose="02020603050405020304" pitchFamily="18" charset="0"/>
          </a:endParaRPr>
        </a:p>
      </dgm:t>
    </dgm:pt>
    <dgm:pt modelId="{05F8E8F0-645E-F646-8DBD-9F6CBC778590}" type="parTrans" cxnId="{291F3223-A6DE-C84B-B703-773FCEAC4BDF}">
      <dgm:prSet/>
      <dgm:spPr/>
      <dgm:t>
        <a:bodyPr/>
        <a:lstStyle/>
        <a:p>
          <a:endParaRPr lang="en-US"/>
        </a:p>
      </dgm:t>
    </dgm:pt>
    <dgm:pt modelId="{7D235146-EC30-6541-9D52-DC895385D43E}" type="sibTrans" cxnId="{291F3223-A6DE-C84B-B703-773FCEAC4BDF}">
      <dgm:prSet/>
      <dgm:spPr/>
      <dgm:t>
        <a:bodyPr/>
        <a:lstStyle/>
        <a:p>
          <a:endParaRPr lang="en-US"/>
        </a:p>
      </dgm:t>
    </dgm:pt>
    <dgm:pt modelId="{8C878BB9-5489-ED4D-B622-D3E4EABA6D00}">
      <dgm:prSet phldrT="[Text]" custT="1"/>
      <dgm:spPr/>
      <dgm:t>
        <a:bodyPr/>
        <a:lstStyle/>
        <a:p>
          <a:r>
            <a:rPr lang="en-US" sz="2000" b="1" i="0" dirty="0">
              <a:latin typeface="Times New Roman" panose="02020603050405020304" pitchFamily="18" charset="0"/>
              <a:cs typeface="Times New Roman" panose="02020603050405020304" pitchFamily="18" charset="0"/>
            </a:rPr>
            <a:t>Product Recommendation</a:t>
          </a:r>
          <a:endParaRPr lang="en-US" sz="2000" dirty="0">
            <a:latin typeface="Times New Roman" panose="02020603050405020304" pitchFamily="18" charset="0"/>
            <a:cs typeface="Times New Roman" panose="02020603050405020304" pitchFamily="18" charset="0"/>
          </a:endParaRPr>
        </a:p>
      </dgm:t>
    </dgm:pt>
    <dgm:pt modelId="{FCD3EEAA-7139-A947-931B-5C965E10B94D}" type="parTrans" cxnId="{CDE5F5EE-ADD2-9D43-8695-8AD6ABCA9A11}">
      <dgm:prSet/>
      <dgm:spPr/>
      <dgm:t>
        <a:bodyPr/>
        <a:lstStyle/>
        <a:p>
          <a:endParaRPr lang="en-US"/>
        </a:p>
      </dgm:t>
    </dgm:pt>
    <dgm:pt modelId="{ACCDC5E0-03A0-F945-B3FC-554621814154}" type="sibTrans" cxnId="{CDE5F5EE-ADD2-9D43-8695-8AD6ABCA9A11}">
      <dgm:prSet/>
      <dgm:spPr/>
      <dgm:t>
        <a:bodyPr/>
        <a:lstStyle/>
        <a:p>
          <a:endParaRPr lang="en-US"/>
        </a:p>
      </dgm:t>
    </dgm:pt>
    <dgm:pt modelId="{F95C5813-BD42-4047-B2D5-DE6B828B5E9B}">
      <dgm:prSet phldrT="[Text]" custT="1"/>
      <dgm:spPr/>
      <dgm:t>
        <a:bodyPr/>
        <a:lstStyle/>
        <a:p>
          <a:r>
            <a:rPr lang="en-US" sz="1600" b="0" i="0" dirty="0">
              <a:latin typeface="Times New Roman" panose="02020603050405020304" pitchFamily="18" charset="0"/>
              <a:cs typeface="Times New Roman" panose="02020603050405020304" pitchFamily="18" charset="0"/>
            </a:rPr>
            <a:t>Grouping personas and providing product recommendations based on preferences.</a:t>
          </a:r>
          <a:endParaRPr lang="en-US" sz="1600" dirty="0">
            <a:latin typeface="Times New Roman" panose="02020603050405020304" pitchFamily="18" charset="0"/>
            <a:cs typeface="Times New Roman" panose="02020603050405020304" pitchFamily="18" charset="0"/>
          </a:endParaRPr>
        </a:p>
      </dgm:t>
    </dgm:pt>
    <dgm:pt modelId="{19686D1F-CAE2-904D-A8C4-B6668AE2A766}" type="parTrans" cxnId="{6EB70096-7A97-2748-AB6D-BD13ECC98B2B}">
      <dgm:prSet/>
      <dgm:spPr/>
      <dgm:t>
        <a:bodyPr/>
        <a:lstStyle/>
        <a:p>
          <a:endParaRPr lang="en-US"/>
        </a:p>
      </dgm:t>
    </dgm:pt>
    <dgm:pt modelId="{816A3C6B-6623-454B-B08D-64B61A01FF3D}" type="sibTrans" cxnId="{6EB70096-7A97-2748-AB6D-BD13ECC98B2B}">
      <dgm:prSet/>
      <dgm:spPr/>
      <dgm:t>
        <a:bodyPr/>
        <a:lstStyle/>
        <a:p>
          <a:endParaRPr lang="en-US"/>
        </a:p>
      </dgm:t>
    </dgm:pt>
    <dgm:pt modelId="{943CF79E-AC46-074A-B560-14F6AE8C9AEE}">
      <dgm:prSet custT="1"/>
      <dgm:spPr/>
      <dgm:t>
        <a:bodyPr/>
        <a:lstStyle/>
        <a:p>
          <a:r>
            <a:rPr lang="en-US" sz="2000" b="1" i="0" dirty="0">
              <a:latin typeface="Times New Roman" panose="02020603050405020304" pitchFamily="18" charset="0"/>
              <a:cs typeface="Times New Roman" panose="02020603050405020304" pitchFamily="18" charset="0"/>
            </a:rPr>
            <a:t>LLM Management</a:t>
          </a:r>
          <a:r>
            <a:rPr lang="en-US" sz="2000" b="0" i="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dgm:t>
    </dgm:pt>
    <dgm:pt modelId="{E291E4FC-B400-A647-9380-FD51957768A6}" type="parTrans" cxnId="{05D6296D-E4DF-EC43-92AD-541F3CE668E8}">
      <dgm:prSet/>
      <dgm:spPr/>
      <dgm:t>
        <a:bodyPr/>
        <a:lstStyle/>
        <a:p>
          <a:endParaRPr lang="en-US"/>
        </a:p>
      </dgm:t>
    </dgm:pt>
    <dgm:pt modelId="{C50CE3B9-A560-754F-8954-98B1F95E6EAD}" type="sibTrans" cxnId="{05D6296D-E4DF-EC43-92AD-541F3CE668E8}">
      <dgm:prSet/>
      <dgm:spPr/>
      <dgm:t>
        <a:bodyPr/>
        <a:lstStyle/>
        <a:p>
          <a:endParaRPr lang="en-US"/>
        </a:p>
      </dgm:t>
    </dgm:pt>
    <dgm:pt modelId="{EFE5F422-D851-5745-81B7-34194C50D948}">
      <dgm:prSet custT="1"/>
      <dgm:spPr/>
      <dgm:t>
        <a:bodyPr/>
        <a:lstStyle/>
        <a:p>
          <a:r>
            <a:rPr lang="en-US" sz="2000" b="1" i="0" dirty="0">
              <a:latin typeface="Times New Roman" panose="02020603050405020304" pitchFamily="18" charset="0"/>
              <a:cs typeface="Times New Roman" panose="02020603050405020304" pitchFamily="18" charset="0"/>
            </a:rPr>
            <a:t>Group Persona Generation</a:t>
          </a:r>
          <a:r>
            <a:rPr lang="en-US" sz="2000" b="0" i="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dgm:t>
    </dgm:pt>
    <dgm:pt modelId="{609B2F8A-6047-4145-B485-36AC7EF26073}" type="parTrans" cxnId="{5F607D8A-DC97-0948-9B63-0BC39F2D654C}">
      <dgm:prSet/>
      <dgm:spPr/>
      <dgm:t>
        <a:bodyPr/>
        <a:lstStyle/>
        <a:p>
          <a:endParaRPr lang="en-US"/>
        </a:p>
      </dgm:t>
    </dgm:pt>
    <dgm:pt modelId="{ACC2B58D-A6B7-9B44-849D-DFDE891F9D1C}" type="sibTrans" cxnId="{5F607D8A-DC97-0948-9B63-0BC39F2D654C}">
      <dgm:prSet/>
      <dgm:spPr/>
      <dgm:t>
        <a:bodyPr/>
        <a:lstStyle/>
        <a:p>
          <a:endParaRPr lang="en-US"/>
        </a:p>
      </dgm:t>
    </dgm:pt>
    <dgm:pt modelId="{4E0C8DAF-79FF-2243-AF85-EB853EF05A52}">
      <dgm:prSet custT="1"/>
      <dgm:spPr/>
      <dgm:t>
        <a:bodyPr/>
        <a:lstStyle/>
        <a:p>
          <a:pPr algn="ctr"/>
          <a:r>
            <a:rPr lang="en-US" sz="1400" b="0" i="0" dirty="0" err="1">
              <a:latin typeface="Times New Roman" panose="02020603050405020304" pitchFamily="18" charset="0"/>
              <a:cs typeface="Times New Roman" panose="02020603050405020304" pitchFamily="18" charset="0"/>
            </a:rPr>
            <a:t>LangChain</a:t>
          </a:r>
          <a:r>
            <a:rPr lang="en-US" sz="1400" b="0" i="0" dirty="0">
              <a:latin typeface="Times New Roman" panose="02020603050405020304" pitchFamily="18" charset="0"/>
              <a:cs typeface="Times New Roman" panose="02020603050405020304" pitchFamily="18" charset="0"/>
            </a:rPr>
            <a:t> facilitates communication with LLM, augmenting prompts with retrieved data and processing generated text.</a:t>
          </a:r>
          <a:endParaRPr lang="en-US" sz="1400" dirty="0">
            <a:latin typeface="Times New Roman" panose="02020603050405020304" pitchFamily="18" charset="0"/>
            <a:cs typeface="Times New Roman" panose="02020603050405020304" pitchFamily="18" charset="0"/>
          </a:endParaRPr>
        </a:p>
      </dgm:t>
    </dgm:pt>
    <dgm:pt modelId="{3C3C0F5B-D7B5-F744-9C61-0A4205CABD87}" type="parTrans" cxnId="{DBD9C271-4168-9C4B-84D8-3E78D1A4204C}">
      <dgm:prSet/>
      <dgm:spPr/>
      <dgm:t>
        <a:bodyPr/>
        <a:lstStyle/>
        <a:p>
          <a:endParaRPr lang="en-US"/>
        </a:p>
      </dgm:t>
    </dgm:pt>
    <dgm:pt modelId="{392F9FF9-D520-5B40-99F6-D23D281636BA}" type="sibTrans" cxnId="{DBD9C271-4168-9C4B-84D8-3E78D1A4204C}">
      <dgm:prSet/>
      <dgm:spPr/>
      <dgm:t>
        <a:bodyPr/>
        <a:lstStyle/>
        <a:p>
          <a:endParaRPr lang="en-US"/>
        </a:p>
      </dgm:t>
    </dgm:pt>
    <dgm:pt modelId="{DE0A8F4B-629E-D04F-9B02-451AC6AF7088}">
      <dgm:prSet custT="1"/>
      <dgm:spPr/>
      <dgm:t>
        <a:bodyPr/>
        <a:lstStyle/>
        <a:p>
          <a:r>
            <a:rPr lang="en-US" sz="1600" b="0" i="0" dirty="0">
              <a:latin typeface="Times New Roman" panose="02020603050405020304" pitchFamily="18" charset="0"/>
              <a:cs typeface="Times New Roman" panose="02020603050405020304" pitchFamily="18" charset="0"/>
            </a:rPr>
            <a:t>Generate group personas and combined personas based on user preferences.</a:t>
          </a:r>
          <a:endParaRPr lang="en-US" sz="1600" dirty="0">
            <a:latin typeface="Times New Roman" panose="02020603050405020304" pitchFamily="18" charset="0"/>
            <a:cs typeface="Times New Roman" panose="02020603050405020304" pitchFamily="18" charset="0"/>
          </a:endParaRPr>
        </a:p>
      </dgm:t>
    </dgm:pt>
    <dgm:pt modelId="{94734F6D-25D1-9A40-A33E-441BF3FF976D}" type="parTrans" cxnId="{6C5F558D-A886-4948-80FC-01F19037369F}">
      <dgm:prSet/>
      <dgm:spPr/>
      <dgm:t>
        <a:bodyPr/>
        <a:lstStyle/>
        <a:p>
          <a:endParaRPr lang="en-US"/>
        </a:p>
      </dgm:t>
    </dgm:pt>
    <dgm:pt modelId="{5AD24743-BEEF-7245-944F-9B4EC8AB9882}" type="sibTrans" cxnId="{6C5F558D-A886-4948-80FC-01F19037369F}">
      <dgm:prSet/>
      <dgm:spPr/>
      <dgm:t>
        <a:bodyPr/>
        <a:lstStyle/>
        <a:p>
          <a:endParaRPr lang="en-US"/>
        </a:p>
      </dgm:t>
    </dgm:pt>
    <dgm:pt modelId="{14E2E3C2-B1EB-8E4B-BFDF-C4C3FD7BB60E}" type="pres">
      <dgm:prSet presAssocID="{A45C84A3-2F70-F642-B145-7A42F33A7978}" presName="theList" presStyleCnt="0">
        <dgm:presLayoutVars>
          <dgm:dir/>
          <dgm:animLvl val="lvl"/>
          <dgm:resizeHandles val="exact"/>
        </dgm:presLayoutVars>
      </dgm:prSet>
      <dgm:spPr/>
    </dgm:pt>
    <dgm:pt modelId="{6F31EF25-A4F1-7C46-BDA5-610E7F5F71AB}" type="pres">
      <dgm:prSet presAssocID="{A657456C-4D3F-1A4E-A5AC-C1EFEB3EB07F}" presName="compNode" presStyleCnt="0"/>
      <dgm:spPr/>
    </dgm:pt>
    <dgm:pt modelId="{7856A779-912C-DF42-A0B5-5164D88B949B}" type="pres">
      <dgm:prSet presAssocID="{A657456C-4D3F-1A4E-A5AC-C1EFEB3EB07F}" presName="aNode" presStyleLbl="bgShp" presStyleIdx="0" presStyleCnt="5"/>
      <dgm:spPr/>
    </dgm:pt>
    <dgm:pt modelId="{C44C186D-566B-174A-A291-8FC7CC112B35}" type="pres">
      <dgm:prSet presAssocID="{A657456C-4D3F-1A4E-A5AC-C1EFEB3EB07F}" presName="textNode" presStyleLbl="bgShp" presStyleIdx="0" presStyleCnt="5"/>
      <dgm:spPr/>
    </dgm:pt>
    <dgm:pt modelId="{BD34D4A4-8F4A-0840-AD7E-CA435895613B}" type="pres">
      <dgm:prSet presAssocID="{A657456C-4D3F-1A4E-A5AC-C1EFEB3EB07F}" presName="compChildNode" presStyleCnt="0"/>
      <dgm:spPr/>
    </dgm:pt>
    <dgm:pt modelId="{EDE5E8A7-285C-144E-BF8A-07010EAA65AB}" type="pres">
      <dgm:prSet presAssocID="{A657456C-4D3F-1A4E-A5AC-C1EFEB3EB07F}" presName="theInnerList" presStyleCnt="0"/>
      <dgm:spPr/>
    </dgm:pt>
    <dgm:pt modelId="{0504EB6E-4115-D54D-9D40-EE96AAA411F6}" type="pres">
      <dgm:prSet presAssocID="{54F7C2DF-6421-DB40-B29A-031C631FC519}" presName="childNode" presStyleLbl="node1" presStyleIdx="0" presStyleCnt="5" custScaleY="80008">
        <dgm:presLayoutVars>
          <dgm:bulletEnabled val="1"/>
        </dgm:presLayoutVars>
      </dgm:prSet>
      <dgm:spPr/>
    </dgm:pt>
    <dgm:pt modelId="{8F18EAAC-D113-5D4A-B86E-5589CEE2ADD1}" type="pres">
      <dgm:prSet presAssocID="{A657456C-4D3F-1A4E-A5AC-C1EFEB3EB07F}" presName="aSpace" presStyleCnt="0"/>
      <dgm:spPr/>
    </dgm:pt>
    <dgm:pt modelId="{E2BFA4A0-458F-9444-8D5A-7D41F84AB0FF}" type="pres">
      <dgm:prSet presAssocID="{0E73F064-8074-A540-B57C-F669E1202D5E}" presName="compNode" presStyleCnt="0"/>
      <dgm:spPr/>
    </dgm:pt>
    <dgm:pt modelId="{D998AEE6-8B2D-1745-ADDB-25A8FCDFF515}" type="pres">
      <dgm:prSet presAssocID="{0E73F064-8074-A540-B57C-F669E1202D5E}" presName="aNode" presStyleLbl="bgShp" presStyleIdx="1" presStyleCnt="5"/>
      <dgm:spPr/>
    </dgm:pt>
    <dgm:pt modelId="{8B1AEA0D-975E-FC4A-B429-1C7AE5445A18}" type="pres">
      <dgm:prSet presAssocID="{0E73F064-8074-A540-B57C-F669E1202D5E}" presName="textNode" presStyleLbl="bgShp" presStyleIdx="1" presStyleCnt="5"/>
      <dgm:spPr/>
    </dgm:pt>
    <dgm:pt modelId="{58A37694-F39B-D944-B6A0-96E49B30F765}" type="pres">
      <dgm:prSet presAssocID="{0E73F064-8074-A540-B57C-F669E1202D5E}" presName="compChildNode" presStyleCnt="0"/>
      <dgm:spPr/>
    </dgm:pt>
    <dgm:pt modelId="{7714D23C-4571-BF42-A63C-82EF27649B3B}" type="pres">
      <dgm:prSet presAssocID="{0E73F064-8074-A540-B57C-F669E1202D5E}" presName="theInnerList" presStyleCnt="0"/>
      <dgm:spPr/>
    </dgm:pt>
    <dgm:pt modelId="{CA034BC3-1609-A94C-BBE4-1DCA910CBD54}" type="pres">
      <dgm:prSet presAssocID="{CBD42C77-1F12-6146-A0FE-BE269BC4217C}" presName="childNode" presStyleLbl="node1" presStyleIdx="1" presStyleCnt="5" custScaleY="78628">
        <dgm:presLayoutVars>
          <dgm:bulletEnabled val="1"/>
        </dgm:presLayoutVars>
      </dgm:prSet>
      <dgm:spPr/>
    </dgm:pt>
    <dgm:pt modelId="{D2D3F933-EFE1-F247-9E9D-6AC274878AAB}" type="pres">
      <dgm:prSet presAssocID="{0E73F064-8074-A540-B57C-F669E1202D5E}" presName="aSpace" presStyleCnt="0"/>
      <dgm:spPr/>
    </dgm:pt>
    <dgm:pt modelId="{A8EAC639-F147-FB44-9809-B0DB2BE63F49}" type="pres">
      <dgm:prSet presAssocID="{943CF79E-AC46-074A-B560-14F6AE8C9AEE}" presName="compNode" presStyleCnt="0"/>
      <dgm:spPr/>
    </dgm:pt>
    <dgm:pt modelId="{AF74D706-AF6D-0F47-B2AC-0C49DA295C46}" type="pres">
      <dgm:prSet presAssocID="{943CF79E-AC46-074A-B560-14F6AE8C9AEE}" presName="aNode" presStyleLbl="bgShp" presStyleIdx="2" presStyleCnt="5"/>
      <dgm:spPr/>
    </dgm:pt>
    <dgm:pt modelId="{901ABEA2-B077-A148-84F0-1EA454211C16}" type="pres">
      <dgm:prSet presAssocID="{943CF79E-AC46-074A-B560-14F6AE8C9AEE}" presName="textNode" presStyleLbl="bgShp" presStyleIdx="2" presStyleCnt="5"/>
      <dgm:spPr/>
    </dgm:pt>
    <dgm:pt modelId="{BA62BF7E-8E6D-CB4A-B776-38DDA022A5E1}" type="pres">
      <dgm:prSet presAssocID="{943CF79E-AC46-074A-B560-14F6AE8C9AEE}" presName="compChildNode" presStyleCnt="0"/>
      <dgm:spPr/>
    </dgm:pt>
    <dgm:pt modelId="{4AE77784-830E-E44D-96A4-A2808E28671D}" type="pres">
      <dgm:prSet presAssocID="{943CF79E-AC46-074A-B560-14F6AE8C9AEE}" presName="theInnerList" presStyleCnt="0"/>
      <dgm:spPr/>
    </dgm:pt>
    <dgm:pt modelId="{D038F12E-12AC-2241-9643-90F6C0FC27F3}" type="pres">
      <dgm:prSet presAssocID="{4E0C8DAF-79FF-2243-AF85-EB853EF05A52}" presName="childNode" presStyleLbl="node1" presStyleIdx="2" presStyleCnt="5" custScaleX="97920" custScaleY="81725">
        <dgm:presLayoutVars>
          <dgm:bulletEnabled val="1"/>
        </dgm:presLayoutVars>
      </dgm:prSet>
      <dgm:spPr/>
    </dgm:pt>
    <dgm:pt modelId="{6DAAA6CF-6DA6-3246-8FAC-6E9D0FF29F3A}" type="pres">
      <dgm:prSet presAssocID="{943CF79E-AC46-074A-B560-14F6AE8C9AEE}" presName="aSpace" presStyleCnt="0"/>
      <dgm:spPr/>
    </dgm:pt>
    <dgm:pt modelId="{3E85BF45-9A10-564E-BE25-340924E92710}" type="pres">
      <dgm:prSet presAssocID="{EFE5F422-D851-5745-81B7-34194C50D948}" presName="compNode" presStyleCnt="0"/>
      <dgm:spPr/>
    </dgm:pt>
    <dgm:pt modelId="{BD64C6E1-ECB9-5344-992F-5E95E910B130}" type="pres">
      <dgm:prSet presAssocID="{EFE5F422-D851-5745-81B7-34194C50D948}" presName="aNode" presStyleLbl="bgShp" presStyleIdx="3" presStyleCnt="5"/>
      <dgm:spPr/>
    </dgm:pt>
    <dgm:pt modelId="{BD07B398-FB2E-6145-AA6C-85C28B8FEC39}" type="pres">
      <dgm:prSet presAssocID="{EFE5F422-D851-5745-81B7-34194C50D948}" presName="textNode" presStyleLbl="bgShp" presStyleIdx="3" presStyleCnt="5"/>
      <dgm:spPr/>
    </dgm:pt>
    <dgm:pt modelId="{F6AC51DD-FF10-3843-A464-10B7DBC8B5EE}" type="pres">
      <dgm:prSet presAssocID="{EFE5F422-D851-5745-81B7-34194C50D948}" presName="compChildNode" presStyleCnt="0"/>
      <dgm:spPr/>
    </dgm:pt>
    <dgm:pt modelId="{3466FF77-F2F2-1A43-856C-E2B760BE7E81}" type="pres">
      <dgm:prSet presAssocID="{EFE5F422-D851-5745-81B7-34194C50D948}" presName="theInnerList" presStyleCnt="0"/>
      <dgm:spPr/>
    </dgm:pt>
    <dgm:pt modelId="{0D9CE849-8373-4443-8CF8-80DDC9135554}" type="pres">
      <dgm:prSet presAssocID="{DE0A8F4B-629E-D04F-9B02-451AC6AF7088}" presName="childNode" presStyleLbl="node1" presStyleIdx="3" presStyleCnt="5" custScaleX="90490" custScaleY="77977">
        <dgm:presLayoutVars>
          <dgm:bulletEnabled val="1"/>
        </dgm:presLayoutVars>
      </dgm:prSet>
      <dgm:spPr/>
    </dgm:pt>
    <dgm:pt modelId="{5470FDE7-D818-0549-A74D-435C3356F869}" type="pres">
      <dgm:prSet presAssocID="{EFE5F422-D851-5745-81B7-34194C50D948}" presName="aSpace" presStyleCnt="0"/>
      <dgm:spPr/>
    </dgm:pt>
    <dgm:pt modelId="{DACD46ED-0DD4-5345-84E8-F543FC2648A1}" type="pres">
      <dgm:prSet presAssocID="{8C878BB9-5489-ED4D-B622-D3E4EABA6D00}" presName="compNode" presStyleCnt="0"/>
      <dgm:spPr/>
    </dgm:pt>
    <dgm:pt modelId="{DC155D66-2992-344E-B283-B9A372C53B2A}" type="pres">
      <dgm:prSet presAssocID="{8C878BB9-5489-ED4D-B622-D3E4EABA6D00}" presName="aNode" presStyleLbl="bgShp" presStyleIdx="4" presStyleCnt="5" custScaleX="100700"/>
      <dgm:spPr/>
    </dgm:pt>
    <dgm:pt modelId="{0EE86C67-0E57-EA42-A1DB-EE4A24967C83}" type="pres">
      <dgm:prSet presAssocID="{8C878BB9-5489-ED4D-B622-D3E4EABA6D00}" presName="textNode" presStyleLbl="bgShp" presStyleIdx="4" presStyleCnt="5"/>
      <dgm:spPr/>
    </dgm:pt>
    <dgm:pt modelId="{84274FA3-D2FE-5249-A27C-57ABF388E8CC}" type="pres">
      <dgm:prSet presAssocID="{8C878BB9-5489-ED4D-B622-D3E4EABA6D00}" presName="compChildNode" presStyleCnt="0"/>
      <dgm:spPr/>
    </dgm:pt>
    <dgm:pt modelId="{7DA35348-F2E5-AA4B-9E91-86304FE08076}" type="pres">
      <dgm:prSet presAssocID="{8C878BB9-5489-ED4D-B622-D3E4EABA6D00}" presName="theInnerList" presStyleCnt="0"/>
      <dgm:spPr/>
    </dgm:pt>
    <dgm:pt modelId="{E5610554-65A8-8F4B-9B86-92275B35BB81}" type="pres">
      <dgm:prSet presAssocID="{F95C5813-BD42-4047-B2D5-DE6B828B5E9B}" presName="childNode" presStyleLbl="node1" presStyleIdx="4" presStyleCnt="5" custScaleY="91722">
        <dgm:presLayoutVars>
          <dgm:bulletEnabled val="1"/>
        </dgm:presLayoutVars>
      </dgm:prSet>
      <dgm:spPr/>
    </dgm:pt>
  </dgm:ptLst>
  <dgm:cxnLst>
    <dgm:cxn modelId="{27908F00-D0D9-BE40-A8D1-A0AD4BC1D513}" type="presOf" srcId="{0E73F064-8074-A540-B57C-F669E1202D5E}" destId="{D998AEE6-8B2D-1745-ADDB-25A8FCDFF515}" srcOrd="0" destOrd="0" presId="urn:microsoft.com/office/officeart/2005/8/layout/lProcess2"/>
    <dgm:cxn modelId="{7EEB8C0F-482B-174F-8A2F-9AC3E22D838E}" type="presOf" srcId="{A657456C-4D3F-1A4E-A5AC-C1EFEB3EB07F}" destId="{7856A779-912C-DF42-A0B5-5164D88B949B}" srcOrd="0" destOrd="0" presId="urn:microsoft.com/office/officeart/2005/8/layout/lProcess2"/>
    <dgm:cxn modelId="{291F3223-A6DE-C84B-B703-773FCEAC4BDF}" srcId="{0E73F064-8074-A540-B57C-F669E1202D5E}" destId="{CBD42C77-1F12-6146-A0FE-BE269BC4217C}" srcOrd="0" destOrd="0" parTransId="{05F8E8F0-645E-F646-8DBD-9F6CBC778590}" sibTransId="{7D235146-EC30-6541-9D52-DC895385D43E}"/>
    <dgm:cxn modelId="{BEBDEB38-13D5-A042-91F1-EB2426FC503A}" type="presOf" srcId="{F95C5813-BD42-4047-B2D5-DE6B828B5E9B}" destId="{E5610554-65A8-8F4B-9B86-92275B35BB81}" srcOrd="0" destOrd="0" presId="urn:microsoft.com/office/officeart/2005/8/layout/lProcess2"/>
    <dgm:cxn modelId="{7EE52F61-2407-094E-9C72-6E614CA35FF8}" type="presOf" srcId="{4E0C8DAF-79FF-2243-AF85-EB853EF05A52}" destId="{D038F12E-12AC-2241-9643-90F6C0FC27F3}" srcOrd="0" destOrd="0" presId="urn:microsoft.com/office/officeart/2005/8/layout/lProcess2"/>
    <dgm:cxn modelId="{05D6296D-E4DF-EC43-92AD-541F3CE668E8}" srcId="{A45C84A3-2F70-F642-B145-7A42F33A7978}" destId="{943CF79E-AC46-074A-B560-14F6AE8C9AEE}" srcOrd="2" destOrd="0" parTransId="{E291E4FC-B400-A647-9380-FD51957768A6}" sibTransId="{C50CE3B9-A560-754F-8954-98B1F95E6EAD}"/>
    <dgm:cxn modelId="{9566B870-AC66-2C47-9ED1-35052DA6E1CF}" type="presOf" srcId="{0E73F064-8074-A540-B57C-F669E1202D5E}" destId="{8B1AEA0D-975E-FC4A-B429-1C7AE5445A18}" srcOrd="1" destOrd="0" presId="urn:microsoft.com/office/officeart/2005/8/layout/lProcess2"/>
    <dgm:cxn modelId="{DBD9C271-4168-9C4B-84D8-3E78D1A4204C}" srcId="{943CF79E-AC46-074A-B560-14F6AE8C9AEE}" destId="{4E0C8DAF-79FF-2243-AF85-EB853EF05A52}" srcOrd="0" destOrd="0" parTransId="{3C3C0F5B-D7B5-F744-9C61-0A4205CABD87}" sibTransId="{392F9FF9-D520-5B40-99F6-D23D281636BA}"/>
    <dgm:cxn modelId="{28EF1678-8137-BA4A-ACBE-D0EAF8050B60}" type="presOf" srcId="{A45C84A3-2F70-F642-B145-7A42F33A7978}" destId="{14E2E3C2-B1EB-8E4B-BFDF-C4C3FD7BB60E}" srcOrd="0" destOrd="0" presId="urn:microsoft.com/office/officeart/2005/8/layout/lProcess2"/>
    <dgm:cxn modelId="{41D58C7D-B601-C34F-80F2-83EFF2F4B144}" type="presOf" srcId="{8C878BB9-5489-ED4D-B622-D3E4EABA6D00}" destId="{0EE86C67-0E57-EA42-A1DB-EE4A24967C83}" srcOrd="1" destOrd="0" presId="urn:microsoft.com/office/officeart/2005/8/layout/lProcess2"/>
    <dgm:cxn modelId="{9E37D27F-FD72-EA49-80FD-1A6A7BA16306}" type="presOf" srcId="{CBD42C77-1F12-6146-A0FE-BE269BC4217C}" destId="{CA034BC3-1609-A94C-BBE4-1DCA910CBD54}" srcOrd="0" destOrd="0" presId="urn:microsoft.com/office/officeart/2005/8/layout/lProcess2"/>
    <dgm:cxn modelId="{8AC74A81-8486-EB48-ABDF-BCA2307A9603}" type="presOf" srcId="{54F7C2DF-6421-DB40-B29A-031C631FC519}" destId="{0504EB6E-4115-D54D-9D40-EE96AAA411F6}" srcOrd="0" destOrd="0" presId="urn:microsoft.com/office/officeart/2005/8/layout/lProcess2"/>
    <dgm:cxn modelId="{5F607D8A-DC97-0948-9B63-0BC39F2D654C}" srcId="{A45C84A3-2F70-F642-B145-7A42F33A7978}" destId="{EFE5F422-D851-5745-81B7-34194C50D948}" srcOrd="3" destOrd="0" parTransId="{609B2F8A-6047-4145-B485-36AC7EF26073}" sibTransId="{ACC2B58D-A6B7-9B44-849D-DFDE891F9D1C}"/>
    <dgm:cxn modelId="{6C5F558D-A886-4948-80FC-01F19037369F}" srcId="{EFE5F422-D851-5745-81B7-34194C50D948}" destId="{DE0A8F4B-629E-D04F-9B02-451AC6AF7088}" srcOrd="0" destOrd="0" parTransId="{94734F6D-25D1-9A40-A33E-441BF3FF976D}" sibTransId="{5AD24743-BEEF-7245-944F-9B4EC8AB9882}"/>
    <dgm:cxn modelId="{1F420895-9384-AD40-8626-2867F9A21FF2}" type="presOf" srcId="{EFE5F422-D851-5745-81B7-34194C50D948}" destId="{BD07B398-FB2E-6145-AA6C-85C28B8FEC39}" srcOrd="1" destOrd="0" presId="urn:microsoft.com/office/officeart/2005/8/layout/lProcess2"/>
    <dgm:cxn modelId="{6EB70096-7A97-2748-AB6D-BD13ECC98B2B}" srcId="{8C878BB9-5489-ED4D-B622-D3E4EABA6D00}" destId="{F95C5813-BD42-4047-B2D5-DE6B828B5E9B}" srcOrd="0" destOrd="0" parTransId="{19686D1F-CAE2-904D-A8C4-B6668AE2A766}" sibTransId="{816A3C6B-6623-454B-B08D-64B61A01FF3D}"/>
    <dgm:cxn modelId="{C9A249A6-B80B-8248-8F9F-0067BF4F089B}" type="presOf" srcId="{EFE5F422-D851-5745-81B7-34194C50D948}" destId="{BD64C6E1-ECB9-5344-992F-5E95E910B130}" srcOrd="0" destOrd="0" presId="urn:microsoft.com/office/officeart/2005/8/layout/lProcess2"/>
    <dgm:cxn modelId="{775B38A7-F5BE-9247-9927-B8973E3F07BD}" srcId="{A657456C-4D3F-1A4E-A5AC-C1EFEB3EB07F}" destId="{54F7C2DF-6421-DB40-B29A-031C631FC519}" srcOrd="0" destOrd="0" parTransId="{79AE99C0-DF3B-EC41-A989-C754FF77E609}" sibTransId="{3B11429B-99EF-BA45-847F-16BD49E6BF44}"/>
    <dgm:cxn modelId="{1B76A4AE-F003-9344-A65E-3859690228FA}" type="presOf" srcId="{943CF79E-AC46-074A-B560-14F6AE8C9AEE}" destId="{AF74D706-AF6D-0F47-B2AC-0C49DA295C46}" srcOrd="0" destOrd="0" presId="urn:microsoft.com/office/officeart/2005/8/layout/lProcess2"/>
    <dgm:cxn modelId="{A80E9AC8-FB8C-4E42-AE71-F2BABF727928}" srcId="{A45C84A3-2F70-F642-B145-7A42F33A7978}" destId="{A657456C-4D3F-1A4E-A5AC-C1EFEB3EB07F}" srcOrd="0" destOrd="0" parTransId="{05A1CD17-F1DC-754F-80A0-01C7065A3B81}" sibTransId="{85DF257D-D14C-D647-84CA-EBB30F422CCA}"/>
    <dgm:cxn modelId="{DC919BCC-A5F7-8B43-B72E-098BCAA19847}" type="presOf" srcId="{A657456C-4D3F-1A4E-A5AC-C1EFEB3EB07F}" destId="{C44C186D-566B-174A-A291-8FC7CC112B35}" srcOrd="1" destOrd="0" presId="urn:microsoft.com/office/officeart/2005/8/layout/lProcess2"/>
    <dgm:cxn modelId="{66C7AFDA-97D8-3B47-8001-6EA661AFF241}" srcId="{A45C84A3-2F70-F642-B145-7A42F33A7978}" destId="{0E73F064-8074-A540-B57C-F669E1202D5E}" srcOrd="1" destOrd="0" parTransId="{F5E5205A-881C-AA42-B611-8898092BE932}" sibTransId="{2415017B-7C21-E64B-B18D-C001331C8DE7}"/>
    <dgm:cxn modelId="{F7F5D8EC-C9A5-A44C-A245-55F279E73A6C}" type="presOf" srcId="{8C878BB9-5489-ED4D-B622-D3E4EABA6D00}" destId="{DC155D66-2992-344E-B283-B9A372C53B2A}" srcOrd="0" destOrd="0" presId="urn:microsoft.com/office/officeart/2005/8/layout/lProcess2"/>
    <dgm:cxn modelId="{CDE5F5EE-ADD2-9D43-8695-8AD6ABCA9A11}" srcId="{A45C84A3-2F70-F642-B145-7A42F33A7978}" destId="{8C878BB9-5489-ED4D-B622-D3E4EABA6D00}" srcOrd="4" destOrd="0" parTransId="{FCD3EEAA-7139-A947-931B-5C965E10B94D}" sibTransId="{ACCDC5E0-03A0-F945-B3FC-554621814154}"/>
    <dgm:cxn modelId="{705414F0-5F83-AA45-9EB8-A281CDCE729C}" type="presOf" srcId="{DE0A8F4B-629E-D04F-9B02-451AC6AF7088}" destId="{0D9CE849-8373-4443-8CF8-80DDC9135554}" srcOrd="0" destOrd="0" presId="urn:microsoft.com/office/officeart/2005/8/layout/lProcess2"/>
    <dgm:cxn modelId="{A6871FF6-DBC6-5140-A148-97A37FC263A0}" type="presOf" srcId="{943CF79E-AC46-074A-B560-14F6AE8C9AEE}" destId="{901ABEA2-B077-A148-84F0-1EA454211C16}" srcOrd="1" destOrd="0" presId="urn:microsoft.com/office/officeart/2005/8/layout/lProcess2"/>
    <dgm:cxn modelId="{E1788C43-2924-2548-9F28-555D393C83EC}" type="presParOf" srcId="{14E2E3C2-B1EB-8E4B-BFDF-C4C3FD7BB60E}" destId="{6F31EF25-A4F1-7C46-BDA5-610E7F5F71AB}" srcOrd="0" destOrd="0" presId="urn:microsoft.com/office/officeart/2005/8/layout/lProcess2"/>
    <dgm:cxn modelId="{B8919187-C5C6-C949-B2C6-19E8A23B224D}" type="presParOf" srcId="{6F31EF25-A4F1-7C46-BDA5-610E7F5F71AB}" destId="{7856A779-912C-DF42-A0B5-5164D88B949B}" srcOrd="0" destOrd="0" presId="urn:microsoft.com/office/officeart/2005/8/layout/lProcess2"/>
    <dgm:cxn modelId="{49963087-C3E8-4A41-A275-BDC519874EAB}" type="presParOf" srcId="{6F31EF25-A4F1-7C46-BDA5-610E7F5F71AB}" destId="{C44C186D-566B-174A-A291-8FC7CC112B35}" srcOrd="1" destOrd="0" presId="urn:microsoft.com/office/officeart/2005/8/layout/lProcess2"/>
    <dgm:cxn modelId="{AD342CF6-6C97-4342-B501-4FB1ED5FE15F}" type="presParOf" srcId="{6F31EF25-A4F1-7C46-BDA5-610E7F5F71AB}" destId="{BD34D4A4-8F4A-0840-AD7E-CA435895613B}" srcOrd="2" destOrd="0" presId="urn:microsoft.com/office/officeart/2005/8/layout/lProcess2"/>
    <dgm:cxn modelId="{84C5C8EA-A9AD-1A46-8486-065EC971C8AB}" type="presParOf" srcId="{BD34D4A4-8F4A-0840-AD7E-CA435895613B}" destId="{EDE5E8A7-285C-144E-BF8A-07010EAA65AB}" srcOrd="0" destOrd="0" presId="urn:microsoft.com/office/officeart/2005/8/layout/lProcess2"/>
    <dgm:cxn modelId="{3D948CAE-D6FC-4D46-8C04-9F1D3DF4972F}" type="presParOf" srcId="{EDE5E8A7-285C-144E-BF8A-07010EAA65AB}" destId="{0504EB6E-4115-D54D-9D40-EE96AAA411F6}" srcOrd="0" destOrd="0" presId="urn:microsoft.com/office/officeart/2005/8/layout/lProcess2"/>
    <dgm:cxn modelId="{8374B550-46A7-4549-B2D1-0B9E00F0F030}" type="presParOf" srcId="{14E2E3C2-B1EB-8E4B-BFDF-C4C3FD7BB60E}" destId="{8F18EAAC-D113-5D4A-B86E-5589CEE2ADD1}" srcOrd="1" destOrd="0" presId="urn:microsoft.com/office/officeart/2005/8/layout/lProcess2"/>
    <dgm:cxn modelId="{646599D6-2E42-B345-B75A-CBA9578F1E55}" type="presParOf" srcId="{14E2E3C2-B1EB-8E4B-BFDF-C4C3FD7BB60E}" destId="{E2BFA4A0-458F-9444-8D5A-7D41F84AB0FF}" srcOrd="2" destOrd="0" presId="urn:microsoft.com/office/officeart/2005/8/layout/lProcess2"/>
    <dgm:cxn modelId="{47DEDDBE-B580-C144-8A71-14A345C2AF87}" type="presParOf" srcId="{E2BFA4A0-458F-9444-8D5A-7D41F84AB0FF}" destId="{D998AEE6-8B2D-1745-ADDB-25A8FCDFF515}" srcOrd="0" destOrd="0" presId="urn:microsoft.com/office/officeart/2005/8/layout/lProcess2"/>
    <dgm:cxn modelId="{1AEF8E5A-BEBD-8C4E-97F5-B1BD0F1334B6}" type="presParOf" srcId="{E2BFA4A0-458F-9444-8D5A-7D41F84AB0FF}" destId="{8B1AEA0D-975E-FC4A-B429-1C7AE5445A18}" srcOrd="1" destOrd="0" presId="urn:microsoft.com/office/officeart/2005/8/layout/lProcess2"/>
    <dgm:cxn modelId="{4927BFAC-CCAA-0E4A-866F-0E579419843F}" type="presParOf" srcId="{E2BFA4A0-458F-9444-8D5A-7D41F84AB0FF}" destId="{58A37694-F39B-D944-B6A0-96E49B30F765}" srcOrd="2" destOrd="0" presId="urn:microsoft.com/office/officeart/2005/8/layout/lProcess2"/>
    <dgm:cxn modelId="{7055FB12-6ABD-9E41-A0F0-9D2EC47F96B7}" type="presParOf" srcId="{58A37694-F39B-D944-B6A0-96E49B30F765}" destId="{7714D23C-4571-BF42-A63C-82EF27649B3B}" srcOrd="0" destOrd="0" presId="urn:microsoft.com/office/officeart/2005/8/layout/lProcess2"/>
    <dgm:cxn modelId="{A6E431C2-17C0-8E4C-82BF-5C7D146F9E94}" type="presParOf" srcId="{7714D23C-4571-BF42-A63C-82EF27649B3B}" destId="{CA034BC3-1609-A94C-BBE4-1DCA910CBD54}" srcOrd="0" destOrd="0" presId="urn:microsoft.com/office/officeart/2005/8/layout/lProcess2"/>
    <dgm:cxn modelId="{CFFD98F8-622C-3D41-97ED-63207DD0BCE1}" type="presParOf" srcId="{14E2E3C2-B1EB-8E4B-BFDF-C4C3FD7BB60E}" destId="{D2D3F933-EFE1-F247-9E9D-6AC274878AAB}" srcOrd="3" destOrd="0" presId="urn:microsoft.com/office/officeart/2005/8/layout/lProcess2"/>
    <dgm:cxn modelId="{3EC28B2C-59C9-954A-BFB5-137322E156F7}" type="presParOf" srcId="{14E2E3C2-B1EB-8E4B-BFDF-C4C3FD7BB60E}" destId="{A8EAC639-F147-FB44-9809-B0DB2BE63F49}" srcOrd="4" destOrd="0" presId="urn:microsoft.com/office/officeart/2005/8/layout/lProcess2"/>
    <dgm:cxn modelId="{F694A900-88D2-2946-963A-B404042419DB}" type="presParOf" srcId="{A8EAC639-F147-FB44-9809-B0DB2BE63F49}" destId="{AF74D706-AF6D-0F47-B2AC-0C49DA295C46}" srcOrd="0" destOrd="0" presId="urn:microsoft.com/office/officeart/2005/8/layout/lProcess2"/>
    <dgm:cxn modelId="{A411ADDF-74AC-5043-A96A-2038D206AEFE}" type="presParOf" srcId="{A8EAC639-F147-FB44-9809-B0DB2BE63F49}" destId="{901ABEA2-B077-A148-84F0-1EA454211C16}" srcOrd="1" destOrd="0" presId="urn:microsoft.com/office/officeart/2005/8/layout/lProcess2"/>
    <dgm:cxn modelId="{D70266E7-75FE-EB48-B78F-0E9DAEDEAF45}" type="presParOf" srcId="{A8EAC639-F147-FB44-9809-B0DB2BE63F49}" destId="{BA62BF7E-8E6D-CB4A-B776-38DDA022A5E1}" srcOrd="2" destOrd="0" presId="urn:microsoft.com/office/officeart/2005/8/layout/lProcess2"/>
    <dgm:cxn modelId="{AC5C3488-7FA9-384B-9CFE-AAE13E0A843F}" type="presParOf" srcId="{BA62BF7E-8E6D-CB4A-B776-38DDA022A5E1}" destId="{4AE77784-830E-E44D-96A4-A2808E28671D}" srcOrd="0" destOrd="0" presId="urn:microsoft.com/office/officeart/2005/8/layout/lProcess2"/>
    <dgm:cxn modelId="{6DAE0EAB-4CF2-594E-A74D-54DCDD504D92}" type="presParOf" srcId="{4AE77784-830E-E44D-96A4-A2808E28671D}" destId="{D038F12E-12AC-2241-9643-90F6C0FC27F3}" srcOrd="0" destOrd="0" presId="urn:microsoft.com/office/officeart/2005/8/layout/lProcess2"/>
    <dgm:cxn modelId="{482A358E-096D-214B-95A4-F618440AFB61}" type="presParOf" srcId="{14E2E3C2-B1EB-8E4B-BFDF-C4C3FD7BB60E}" destId="{6DAAA6CF-6DA6-3246-8FAC-6E9D0FF29F3A}" srcOrd="5" destOrd="0" presId="urn:microsoft.com/office/officeart/2005/8/layout/lProcess2"/>
    <dgm:cxn modelId="{730469DA-FF73-D649-8F12-3A91D4193055}" type="presParOf" srcId="{14E2E3C2-B1EB-8E4B-BFDF-C4C3FD7BB60E}" destId="{3E85BF45-9A10-564E-BE25-340924E92710}" srcOrd="6" destOrd="0" presId="urn:microsoft.com/office/officeart/2005/8/layout/lProcess2"/>
    <dgm:cxn modelId="{07731273-4460-EC42-80E5-FE276D0460D5}" type="presParOf" srcId="{3E85BF45-9A10-564E-BE25-340924E92710}" destId="{BD64C6E1-ECB9-5344-992F-5E95E910B130}" srcOrd="0" destOrd="0" presId="urn:microsoft.com/office/officeart/2005/8/layout/lProcess2"/>
    <dgm:cxn modelId="{64FA6BCB-AF15-134E-87C6-60456BBA39A4}" type="presParOf" srcId="{3E85BF45-9A10-564E-BE25-340924E92710}" destId="{BD07B398-FB2E-6145-AA6C-85C28B8FEC39}" srcOrd="1" destOrd="0" presId="urn:microsoft.com/office/officeart/2005/8/layout/lProcess2"/>
    <dgm:cxn modelId="{4ED33233-E988-9D4A-8440-6DC2D9AA419F}" type="presParOf" srcId="{3E85BF45-9A10-564E-BE25-340924E92710}" destId="{F6AC51DD-FF10-3843-A464-10B7DBC8B5EE}" srcOrd="2" destOrd="0" presId="urn:microsoft.com/office/officeart/2005/8/layout/lProcess2"/>
    <dgm:cxn modelId="{50D140EB-DC39-7043-97F7-ED832E93FCB7}" type="presParOf" srcId="{F6AC51DD-FF10-3843-A464-10B7DBC8B5EE}" destId="{3466FF77-F2F2-1A43-856C-E2B760BE7E81}" srcOrd="0" destOrd="0" presId="urn:microsoft.com/office/officeart/2005/8/layout/lProcess2"/>
    <dgm:cxn modelId="{D1563413-98B9-3C45-97DE-DE7EA2A28DDC}" type="presParOf" srcId="{3466FF77-F2F2-1A43-856C-E2B760BE7E81}" destId="{0D9CE849-8373-4443-8CF8-80DDC9135554}" srcOrd="0" destOrd="0" presId="urn:microsoft.com/office/officeart/2005/8/layout/lProcess2"/>
    <dgm:cxn modelId="{5FB81746-C5A6-1E4B-9366-29B6869A023B}" type="presParOf" srcId="{14E2E3C2-B1EB-8E4B-BFDF-C4C3FD7BB60E}" destId="{5470FDE7-D818-0549-A74D-435C3356F869}" srcOrd="7" destOrd="0" presId="urn:microsoft.com/office/officeart/2005/8/layout/lProcess2"/>
    <dgm:cxn modelId="{50438698-FB07-8048-9173-5245816834A3}" type="presParOf" srcId="{14E2E3C2-B1EB-8E4B-BFDF-C4C3FD7BB60E}" destId="{DACD46ED-0DD4-5345-84E8-F543FC2648A1}" srcOrd="8" destOrd="0" presId="urn:microsoft.com/office/officeart/2005/8/layout/lProcess2"/>
    <dgm:cxn modelId="{FFE45EDD-A239-D04B-88B5-8A64B1C4D8B6}" type="presParOf" srcId="{DACD46ED-0DD4-5345-84E8-F543FC2648A1}" destId="{DC155D66-2992-344E-B283-B9A372C53B2A}" srcOrd="0" destOrd="0" presId="urn:microsoft.com/office/officeart/2005/8/layout/lProcess2"/>
    <dgm:cxn modelId="{6CB60D7F-2678-7F4A-BA75-9E5D6B56479C}" type="presParOf" srcId="{DACD46ED-0DD4-5345-84E8-F543FC2648A1}" destId="{0EE86C67-0E57-EA42-A1DB-EE4A24967C83}" srcOrd="1" destOrd="0" presId="urn:microsoft.com/office/officeart/2005/8/layout/lProcess2"/>
    <dgm:cxn modelId="{7069DBAF-D2CA-3144-9F42-098480E4B9BA}" type="presParOf" srcId="{DACD46ED-0DD4-5345-84E8-F543FC2648A1}" destId="{84274FA3-D2FE-5249-A27C-57ABF388E8CC}" srcOrd="2" destOrd="0" presId="urn:microsoft.com/office/officeart/2005/8/layout/lProcess2"/>
    <dgm:cxn modelId="{DECF46FC-130F-8249-B52C-172571FD395F}" type="presParOf" srcId="{84274FA3-D2FE-5249-A27C-57ABF388E8CC}" destId="{7DA35348-F2E5-AA4B-9E91-86304FE08076}" srcOrd="0" destOrd="0" presId="urn:microsoft.com/office/officeart/2005/8/layout/lProcess2"/>
    <dgm:cxn modelId="{DD1DC0BD-7B3E-D948-A661-2909DF525116}" type="presParOf" srcId="{7DA35348-F2E5-AA4B-9E91-86304FE08076}" destId="{E5610554-65A8-8F4B-9B86-92275B35BB81}"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2027F4-8C6A-4E4E-93BF-733FDB2BFC08}"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D2581074-A4C9-4A1C-889A-6D4EA14FE0D1}">
      <dgm:prSet/>
      <dgm:spPr/>
      <dgm:t>
        <a:bodyPr/>
        <a:lstStyle/>
        <a:p>
          <a:pPr>
            <a:defRPr cap="all"/>
          </a:pPr>
          <a:r>
            <a:rPr lang="en-US" dirty="0">
              <a:latin typeface="Times New Roman" panose="02020603050405020304" pitchFamily="18" charset="0"/>
              <a:cs typeface="Times New Roman" panose="02020603050405020304" pitchFamily="18" charset="0"/>
            </a:rPr>
            <a:t>Integration with CRM Systems (e.g., Salesforce)</a:t>
          </a:r>
        </a:p>
      </dgm:t>
    </dgm:pt>
    <dgm:pt modelId="{28E414E6-EF8A-4E79-BE16-78B297CA3BED}" type="parTrans" cxnId="{C239FF85-AF34-4B7E-A5E5-E225B998498F}">
      <dgm:prSet/>
      <dgm:spPr/>
      <dgm:t>
        <a:bodyPr/>
        <a:lstStyle/>
        <a:p>
          <a:endParaRPr lang="en-US"/>
        </a:p>
      </dgm:t>
    </dgm:pt>
    <dgm:pt modelId="{126709A3-51A5-4254-A120-B9D28129F77C}" type="sibTrans" cxnId="{C239FF85-AF34-4B7E-A5E5-E225B998498F}">
      <dgm:prSet/>
      <dgm:spPr/>
      <dgm:t>
        <a:bodyPr/>
        <a:lstStyle/>
        <a:p>
          <a:endParaRPr lang="en-US"/>
        </a:p>
      </dgm:t>
    </dgm:pt>
    <dgm:pt modelId="{4269AB02-DAD7-46D2-B35C-7E59C2AAA8C8}">
      <dgm:prSet/>
      <dgm:spPr/>
      <dgm:t>
        <a:bodyPr/>
        <a:lstStyle/>
        <a:p>
          <a:pPr>
            <a:defRPr cap="all"/>
          </a:pPr>
          <a:r>
            <a:rPr lang="en-US" dirty="0">
              <a:latin typeface="Times New Roman" panose="02020603050405020304" pitchFamily="18" charset="0"/>
              <a:cs typeface="Times New Roman" panose="02020603050405020304" pitchFamily="18" charset="0"/>
            </a:rPr>
            <a:t>Workflow Automation with </a:t>
          </a:r>
          <a:r>
            <a:rPr lang="en-US" dirty="0" err="1">
              <a:latin typeface="Times New Roman" panose="02020603050405020304" pitchFamily="18" charset="0"/>
              <a:cs typeface="Times New Roman" panose="02020603050405020304" pitchFamily="18" charset="0"/>
            </a:rPr>
            <a:t>Workato</a:t>
          </a:r>
          <a:endParaRPr lang="en-US" dirty="0">
            <a:latin typeface="Times New Roman" panose="02020603050405020304" pitchFamily="18" charset="0"/>
            <a:cs typeface="Times New Roman" panose="02020603050405020304" pitchFamily="18" charset="0"/>
          </a:endParaRPr>
        </a:p>
      </dgm:t>
    </dgm:pt>
    <dgm:pt modelId="{F7FDD4E1-33B4-4DDB-AA41-583DF19A3D9F}" type="parTrans" cxnId="{100158AF-6802-44ED-AC7D-4DF329E181CE}">
      <dgm:prSet/>
      <dgm:spPr/>
      <dgm:t>
        <a:bodyPr/>
        <a:lstStyle/>
        <a:p>
          <a:endParaRPr lang="en-US"/>
        </a:p>
      </dgm:t>
    </dgm:pt>
    <dgm:pt modelId="{4538CCFD-E52E-4E4F-BD5D-9B36FFA3BB42}" type="sibTrans" cxnId="{100158AF-6802-44ED-AC7D-4DF329E181CE}">
      <dgm:prSet/>
      <dgm:spPr/>
      <dgm:t>
        <a:bodyPr/>
        <a:lstStyle/>
        <a:p>
          <a:endParaRPr lang="en-US"/>
        </a:p>
      </dgm:t>
    </dgm:pt>
    <dgm:pt modelId="{4A538F9C-CF5E-4F6E-974B-26BCB051B645}">
      <dgm:prSet/>
      <dgm:spPr/>
      <dgm:t>
        <a:bodyPr/>
        <a:lstStyle/>
        <a:p>
          <a:pPr>
            <a:defRPr cap="all"/>
          </a:pPr>
          <a:r>
            <a:rPr lang="en-US" dirty="0">
              <a:latin typeface="Times New Roman" panose="02020603050405020304" pitchFamily="18" charset="0"/>
              <a:cs typeface="Times New Roman" panose="02020603050405020304" pitchFamily="18" charset="0"/>
            </a:rPr>
            <a:t>Ethical and Privacy Considerations</a:t>
          </a:r>
        </a:p>
      </dgm:t>
    </dgm:pt>
    <dgm:pt modelId="{6DB1F69C-F5CC-492B-B494-7942BAF15CF9}" type="parTrans" cxnId="{D2D6174A-574C-4371-9EE8-1CCC0DB4A32E}">
      <dgm:prSet/>
      <dgm:spPr/>
      <dgm:t>
        <a:bodyPr/>
        <a:lstStyle/>
        <a:p>
          <a:endParaRPr lang="en-US"/>
        </a:p>
      </dgm:t>
    </dgm:pt>
    <dgm:pt modelId="{AC6C1203-FEAB-4CA3-A7DD-01A6FB32CB8D}" type="sibTrans" cxnId="{D2D6174A-574C-4371-9EE8-1CCC0DB4A32E}">
      <dgm:prSet/>
      <dgm:spPr/>
      <dgm:t>
        <a:bodyPr/>
        <a:lstStyle/>
        <a:p>
          <a:endParaRPr lang="en-US"/>
        </a:p>
      </dgm:t>
    </dgm:pt>
    <dgm:pt modelId="{984AB22D-613F-4336-B3CB-63AAA3B65B32}" type="pres">
      <dgm:prSet presAssocID="{1D2027F4-8C6A-4E4E-93BF-733FDB2BFC08}" presName="root" presStyleCnt="0">
        <dgm:presLayoutVars>
          <dgm:dir/>
          <dgm:resizeHandles val="exact"/>
        </dgm:presLayoutVars>
      </dgm:prSet>
      <dgm:spPr/>
    </dgm:pt>
    <dgm:pt modelId="{F8A23B98-EECB-45C0-AD68-3CCFF373CE77}" type="pres">
      <dgm:prSet presAssocID="{D2581074-A4C9-4A1C-889A-6D4EA14FE0D1}" presName="compNode" presStyleCnt="0"/>
      <dgm:spPr/>
    </dgm:pt>
    <dgm:pt modelId="{01A8CFFF-D089-402C-9E4B-7E6993CC344E}" type="pres">
      <dgm:prSet presAssocID="{D2581074-A4C9-4A1C-889A-6D4EA14FE0D1}" presName="iconBgRect" presStyleLbl="bgShp" presStyleIdx="0" presStyleCnt="3"/>
      <dgm:spPr>
        <a:prstGeom prst="round2DiagRect">
          <a:avLst>
            <a:gd name="adj1" fmla="val 29727"/>
            <a:gd name="adj2" fmla="val 0"/>
          </a:avLst>
        </a:prstGeom>
      </dgm:spPr>
    </dgm:pt>
    <dgm:pt modelId="{01D6C7EB-1FAD-441E-AF86-E793179C30E6}" type="pres">
      <dgm:prSet presAssocID="{D2581074-A4C9-4A1C-889A-6D4EA14FE0D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99509C83-4174-4DA9-B42C-A7A855956ACB}" type="pres">
      <dgm:prSet presAssocID="{D2581074-A4C9-4A1C-889A-6D4EA14FE0D1}" presName="spaceRect" presStyleCnt="0"/>
      <dgm:spPr/>
    </dgm:pt>
    <dgm:pt modelId="{63B3DED1-A5DE-45F1-8BB4-8763C5287E1E}" type="pres">
      <dgm:prSet presAssocID="{D2581074-A4C9-4A1C-889A-6D4EA14FE0D1}" presName="textRect" presStyleLbl="revTx" presStyleIdx="0" presStyleCnt="3">
        <dgm:presLayoutVars>
          <dgm:chMax val="1"/>
          <dgm:chPref val="1"/>
        </dgm:presLayoutVars>
      </dgm:prSet>
      <dgm:spPr/>
    </dgm:pt>
    <dgm:pt modelId="{83D73E48-168B-450E-9C83-F4CAD02A17DE}" type="pres">
      <dgm:prSet presAssocID="{126709A3-51A5-4254-A120-B9D28129F77C}" presName="sibTrans" presStyleCnt="0"/>
      <dgm:spPr/>
    </dgm:pt>
    <dgm:pt modelId="{74FEC0CE-50FA-437F-8060-B94CE5ABFFA4}" type="pres">
      <dgm:prSet presAssocID="{4269AB02-DAD7-46D2-B35C-7E59C2AAA8C8}" presName="compNode" presStyleCnt="0"/>
      <dgm:spPr/>
    </dgm:pt>
    <dgm:pt modelId="{5B29D708-D781-4C27-801A-07A6F4025AAF}" type="pres">
      <dgm:prSet presAssocID="{4269AB02-DAD7-46D2-B35C-7E59C2AAA8C8}" presName="iconBgRect" presStyleLbl="bgShp" presStyleIdx="1" presStyleCnt="3"/>
      <dgm:spPr>
        <a:prstGeom prst="round2DiagRect">
          <a:avLst>
            <a:gd name="adj1" fmla="val 29727"/>
            <a:gd name="adj2" fmla="val 0"/>
          </a:avLst>
        </a:prstGeom>
      </dgm:spPr>
    </dgm:pt>
    <dgm:pt modelId="{3943A338-F417-4033-BAA4-092333C8740A}" type="pres">
      <dgm:prSet presAssocID="{4269AB02-DAD7-46D2-B35C-7E59C2AAA8C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16686076-91FF-4A31-9852-DBD643E72F6C}" type="pres">
      <dgm:prSet presAssocID="{4269AB02-DAD7-46D2-B35C-7E59C2AAA8C8}" presName="spaceRect" presStyleCnt="0"/>
      <dgm:spPr/>
    </dgm:pt>
    <dgm:pt modelId="{13787C44-6728-42D6-B3E8-103EE9BC6CC4}" type="pres">
      <dgm:prSet presAssocID="{4269AB02-DAD7-46D2-B35C-7E59C2AAA8C8}" presName="textRect" presStyleLbl="revTx" presStyleIdx="1" presStyleCnt="3">
        <dgm:presLayoutVars>
          <dgm:chMax val="1"/>
          <dgm:chPref val="1"/>
        </dgm:presLayoutVars>
      </dgm:prSet>
      <dgm:spPr/>
    </dgm:pt>
    <dgm:pt modelId="{819619A0-8A4B-46A0-9315-D7C8EAE80B5D}" type="pres">
      <dgm:prSet presAssocID="{4538CCFD-E52E-4E4F-BD5D-9B36FFA3BB42}" presName="sibTrans" presStyleCnt="0"/>
      <dgm:spPr/>
    </dgm:pt>
    <dgm:pt modelId="{A1B5C1EA-897E-484B-B29F-506C6BA85BC9}" type="pres">
      <dgm:prSet presAssocID="{4A538F9C-CF5E-4F6E-974B-26BCB051B645}" presName="compNode" presStyleCnt="0"/>
      <dgm:spPr/>
    </dgm:pt>
    <dgm:pt modelId="{D68E8F64-24EF-4B50-B463-A7F6E511071B}" type="pres">
      <dgm:prSet presAssocID="{4A538F9C-CF5E-4F6E-974B-26BCB051B645}" presName="iconBgRect" presStyleLbl="bgShp" presStyleIdx="2" presStyleCnt="3"/>
      <dgm:spPr>
        <a:prstGeom prst="round2DiagRect">
          <a:avLst>
            <a:gd name="adj1" fmla="val 29727"/>
            <a:gd name="adj2" fmla="val 0"/>
          </a:avLst>
        </a:prstGeom>
      </dgm:spPr>
    </dgm:pt>
    <dgm:pt modelId="{CF74B55B-6152-4453-8E27-3497EE91CDDE}" type="pres">
      <dgm:prSet presAssocID="{4A538F9C-CF5E-4F6E-974B-26BCB051B6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3511259B-462F-480D-AF3F-397C006538AF}" type="pres">
      <dgm:prSet presAssocID="{4A538F9C-CF5E-4F6E-974B-26BCB051B645}" presName="spaceRect" presStyleCnt="0"/>
      <dgm:spPr/>
    </dgm:pt>
    <dgm:pt modelId="{936BB9C1-CAD6-456E-A6BF-6C560FFE4FC8}" type="pres">
      <dgm:prSet presAssocID="{4A538F9C-CF5E-4F6E-974B-26BCB051B645}" presName="textRect" presStyleLbl="revTx" presStyleIdx="2" presStyleCnt="3">
        <dgm:presLayoutVars>
          <dgm:chMax val="1"/>
          <dgm:chPref val="1"/>
        </dgm:presLayoutVars>
      </dgm:prSet>
      <dgm:spPr/>
    </dgm:pt>
  </dgm:ptLst>
  <dgm:cxnLst>
    <dgm:cxn modelId="{321B2004-EA06-47FF-8D0D-2A0F95EDE7F2}" type="presOf" srcId="{1D2027F4-8C6A-4E4E-93BF-733FDB2BFC08}" destId="{984AB22D-613F-4336-B3CB-63AAA3B65B32}" srcOrd="0" destOrd="0" presId="urn:microsoft.com/office/officeart/2018/5/layout/IconLeafLabelList"/>
    <dgm:cxn modelId="{4FE56E29-CF99-411C-B32D-00BA88069027}" type="presOf" srcId="{4269AB02-DAD7-46D2-B35C-7E59C2AAA8C8}" destId="{13787C44-6728-42D6-B3E8-103EE9BC6CC4}" srcOrd="0" destOrd="0" presId="urn:microsoft.com/office/officeart/2018/5/layout/IconLeafLabelList"/>
    <dgm:cxn modelId="{D2D6174A-574C-4371-9EE8-1CCC0DB4A32E}" srcId="{1D2027F4-8C6A-4E4E-93BF-733FDB2BFC08}" destId="{4A538F9C-CF5E-4F6E-974B-26BCB051B645}" srcOrd="2" destOrd="0" parTransId="{6DB1F69C-F5CC-492B-B494-7942BAF15CF9}" sibTransId="{AC6C1203-FEAB-4CA3-A7DD-01A6FB32CB8D}"/>
    <dgm:cxn modelId="{C239FF85-AF34-4B7E-A5E5-E225B998498F}" srcId="{1D2027F4-8C6A-4E4E-93BF-733FDB2BFC08}" destId="{D2581074-A4C9-4A1C-889A-6D4EA14FE0D1}" srcOrd="0" destOrd="0" parTransId="{28E414E6-EF8A-4E79-BE16-78B297CA3BED}" sibTransId="{126709A3-51A5-4254-A120-B9D28129F77C}"/>
    <dgm:cxn modelId="{100158AF-6802-44ED-AC7D-4DF329E181CE}" srcId="{1D2027F4-8C6A-4E4E-93BF-733FDB2BFC08}" destId="{4269AB02-DAD7-46D2-B35C-7E59C2AAA8C8}" srcOrd="1" destOrd="0" parTransId="{F7FDD4E1-33B4-4DDB-AA41-583DF19A3D9F}" sibTransId="{4538CCFD-E52E-4E4F-BD5D-9B36FFA3BB42}"/>
    <dgm:cxn modelId="{79B681D3-A19F-4AF3-93DB-E320DA7EBC0A}" type="presOf" srcId="{D2581074-A4C9-4A1C-889A-6D4EA14FE0D1}" destId="{63B3DED1-A5DE-45F1-8BB4-8763C5287E1E}" srcOrd="0" destOrd="0" presId="urn:microsoft.com/office/officeart/2018/5/layout/IconLeafLabelList"/>
    <dgm:cxn modelId="{7C0B91EB-53E8-42A2-9DAE-F83FA946EDC2}" type="presOf" srcId="{4A538F9C-CF5E-4F6E-974B-26BCB051B645}" destId="{936BB9C1-CAD6-456E-A6BF-6C560FFE4FC8}" srcOrd="0" destOrd="0" presId="urn:microsoft.com/office/officeart/2018/5/layout/IconLeafLabelList"/>
    <dgm:cxn modelId="{A44F8C94-89F1-41ED-81B0-20E64FA86BC9}" type="presParOf" srcId="{984AB22D-613F-4336-B3CB-63AAA3B65B32}" destId="{F8A23B98-EECB-45C0-AD68-3CCFF373CE77}" srcOrd="0" destOrd="0" presId="urn:microsoft.com/office/officeart/2018/5/layout/IconLeafLabelList"/>
    <dgm:cxn modelId="{114249E3-0DD3-4821-BD10-113B01289C1C}" type="presParOf" srcId="{F8A23B98-EECB-45C0-AD68-3CCFF373CE77}" destId="{01A8CFFF-D089-402C-9E4B-7E6993CC344E}" srcOrd="0" destOrd="0" presId="urn:microsoft.com/office/officeart/2018/5/layout/IconLeafLabelList"/>
    <dgm:cxn modelId="{4F35D9BA-EA02-4501-A230-B65E13F2AC88}" type="presParOf" srcId="{F8A23B98-EECB-45C0-AD68-3CCFF373CE77}" destId="{01D6C7EB-1FAD-441E-AF86-E793179C30E6}" srcOrd="1" destOrd="0" presId="urn:microsoft.com/office/officeart/2018/5/layout/IconLeafLabelList"/>
    <dgm:cxn modelId="{4AC42795-F3B4-40CD-BDD5-D6A11AA3B89A}" type="presParOf" srcId="{F8A23B98-EECB-45C0-AD68-3CCFF373CE77}" destId="{99509C83-4174-4DA9-B42C-A7A855956ACB}" srcOrd="2" destOrd="0" presId="urn:microsoft.com/office/officeart/2018/5/layout/IconLeafLabelList"/>
    <dgm:cxn modelId="{7AF6A86B-52ED-4B1E-A8FC-182D20E10FD2}" type="presParOf" srcId="{F8A23B98-EECB-45C0-AD68-3CCFF373CE77}" destId="{63B3DED1-A5DE-45F1-8BB4-8763C5287E1E}" srcOrd="3" destOrd="0" presId="urn:microsoft.com/office/officeart/2018/5/layout/IconLeafLabelList"/>
    <dgm:cxn modelId="{18B057C3-AD17-4B78-8A6F-378360F2DEFE}" type="presParOf" srcId="{984AB22D-613F-4336-B3CB-63AAA3B65B32}" destId="{83D73E48-168B-450E-9C83-F4CAD02A17DE}" srcOrd="1" destOrd="0" presId="urn:microsoft.com/office/officeart/2018/5/layout/IconLeafLabelList"/>
    <dgm:cxn modelId="{D709D884-4DFF-4C05-9A7C-7539FEC1EF38}" type="presParOf" srcId="{984AB22D-613F-4336-B3CB-63AAA3B65B32}" destId="{74FEC0CE-50FA-437F-8060-B94CE5ABFFA4}" srcOrd="2" destOrd="0" presId="urn:microsoft.com/office/officeart/2018/5/layout/IconLeafLabelList"/>
    <dgm:cxn modelId="{B0AA1139-18D3-41E1-B820-A5056D66AD77}" type="presParOf" srcId="{74FEC0CE-50FA-437F-8060-B94CE5ABFFA4}" destId="{5B29D708-D781-4C27-801A-07A6F4025AAF}" srcOrd="0" destOrd="0" presId="urn:microsoft.com/office/officeart/2018/5/layout/IconLeafLabelList"/>
    <dgm:cxn modelId="{9FE5AE11-CCA6-4337-A687-988AB42787B4}" type="presParOf" srcId="{74FEC0CE-50FA-437F-8060-B94CE5ABFFA4}" destId="{3943A338-F417-4033-BAA4-092333C8740A}" srcOrd="1" destOrd="0" presId="urn:microsoft.com/office/officeart/2018/5/layout/IconLeafLabelList"/>
    <dgm:cxn modelId="{D4F593D8-3459-4F1E-8879-83EF7FD6A0F4}" type="presParOf" srcId="{74FEC0CE-50FA-437F-8060-B94CE5ABFFA4}" destId="{16686076-91FF-4A31-9852-DBD643E72F6C}" srcOrd="2" destOrd="0" presId="urn:microsoft.com/office/officeart/2018/5/layout/IconLeafLabelList"/>
    <dgm:cxn modelId="{319E5819-4026-47D4-9907-3D7F43665247}" type="presParOf" srcId="{74FEC0CE-50FA-437F-8060-B94CE5ABFFA4}" destId="{13787C44-6728-42D6-B3E8-103EE9BC6CC4}" srcOrd="3" destOrd="0" presId="urn:microsoft.com/office/officeart/2018/5/layout/IconLeafLabelList"/>
    <dgm:cxn modelId="{B0736D9E-10E6-4781-8154-77B7C1008F71}" type="presParOf" srcId="{984AB22D-613F-4336-B3CB-63AAA3B65B32}" destId="{819619A0-8A4B-46A0-9315-D7C8EAE80B5D}" srcOrd="3" destOrd="0" presId="urn:microsoft.com/office/officeart/2018/5/layout/IconLeafLabelList"/>
    <dgm:cxn modelId="{D1DBB872-4375-4E5E-9CBC-1049A3CD51B9}" type="presParOf" srcId="{984AB22D-613F-4336-B3CB-63AAA3B65B32}" destId="{A1B5C1EA-897E-484B-B29F-506C6BA85BC9}" srcOrd="4" destOrd="0" presId="urn:microsoft.com/office/officeart/2018/5/layout/IconLeafLabelList"/>
    <dgm:cxn modelId="{93DEF75B-B18E-4710-BD5D-99AB4E2A7829}" type="presParOf" srcId="{A1B5C1EA-897E-484B-B29F-506C6BA85BC9}" destId="{D68E8F64-24EF-4B50-B463-A7F6E511071B}" srcOrd="0" destOrd="0" presId="urn:microsoft.com/office/officeart/2018/5/layout/IconLeafLabelList"/>
    <dgm:cxn modelId="{3FE37DE0-451B-463E-88B5-7000B9EA12A7}" type="presParOf" srcId="{A1B5C1EA-897E-484B-B29F-506C6BA85BC9}" destId="{CF74B55B-6152-4453-8E27-3497EE91CDDE}" srcOrd="1" destOrd="0" presId="urn:microsoft.com/office/officeart/2018/5/layout/IconLeafLabelList"/>
    <dgm:cxn modelId="{5ADA38AB-5460-4134-A8AA-E07DD11EC846}" type="presParOf" srcId="{A1B5C1EA-897E-484B-B29F-506C6BA85BC9}" destId="{3511259B-462F-480D-AF3F-397C006538AF}" srcOrd="2" destOrd="0" presId="urn:microsoft.com/office/officeart/2018/5/layout/IconLeafLabelList"/>
    <dgm:cxn modelId="{877AA7F9-0040-4DC2-9E24-4B590F9477CC}" type="presParOf" srcId="{A1B5C1EA-897E-484B-B29F-506C6BA85BC9}" destId="{936BB9C1-CAD6-456E-A6BF-6C560FFE4FC8}"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6A779-912C-DF42-A0B5-5164D88B949B}">
      <dsp:nvSpPr>
        <dsp:cNvPr id="0" name=""/>
        <dsp:cNvSpPr/>
      </dsp:nvSpPr>
      <dsp:spPr>
        <a:xfrm>
          <a:off x="5701" y="0"/>
          <a:ext cx="2043061" cy="33775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atin typeface="Times New Roman" panose="02020603050405020304" pitchFamily="18" charset="0"/>
              <a:cs typeface="Times New Roman" panose="02020603050405020304" pitchFamily="18" charset="0"/>
            </a:rPr>
            <a:t>Persona Generation using RAG</a:t>
          </a:r>
          <a:r>
            <a:rPr lang="en-US" sz="2000" b="0" i="0" kern="1200" dirty="0">
              <a:latin typeface="Times New Roman" panose="02020603050405020304" pitchFamily="18" charset="0"/>
              <a:cs typeface="Times New Roman" panose="02020603050405020304" pitchFamily="18" charset="0"/>
            </a:rPr>
            <a:t>:</a:t>
          </a:r>
          <a:endParaRPr lang="en-US" sz="2000" kern="1200" dirty="0">
            <a:latin typeface="Times New Roman" panose="02020603050405020304" pitchFamily="18" charset="0"/>
            <a:cs typeface="Times New Roman" panose="02020603050405020304" pitchFamily="18" charset="0"/>
          </a:endParaRPr>
        </a:p>
      </dsp:txBody>
      <dsp:txXfrm>
        <a:off x="5701" y="0"/>
        <a:ext cx="2043061" cy="1013269"/>
      </dsp:txXfrm>
    </dsp:sp>
    <dsp:sp modelId="{0504EB6E-4115-D54D-9D40-EE96AAA411F6}">
      <dsp:nvSpPr>
        <dsp:cNvPr id="0" name=""/>
        <dsp:cNvSpPr/>
      </dsp:nvSpPr>
      <dsp:spPr>
        <a:xfrm>
          <a:off x="210007" y="1232723"/>
          <a:ext cx="1634448" cy="17565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Utilize RAG to create personas rich in context by querying Snowflake database for relevant data matching identified traits.</a:t>
          </a:r>
          <a:endParaRPr lang="en-US" sz="1400" kern="1200" dirty="0">
            <a:latin typeface="Times New Roman" panose="02020603050405020304" pitchFamily="18" charset="0"/>
            <a:cs typeface="Times New Roman" panose="02020603050405020304" pitchFamily="18" charset="0"/>
          </a:endParaRPr>
        </a:p>
      </dsp:txBody>
      <dsp:txXfrm>
        <a:off x="257878" y="1280594"/>
        <a:ext cx="1538706" cy="1660767"/>
      </dsp:txXfrm>
    </dsp:sp>
    <dsp:sp modelId="{D998AEE6-8B2D-1745-ADDB-25A8FCDFF515}">
      <dsp:nvSpPr>
        <dsp:cNvPr id="0" name=""/>
        <dsp:cNvSpPr/>
      </dsp:nvSpPr>
      <dsp:spPr>
        <a:xfrm>
          <a:off x="2201991" y="0"/>
          <a:ext cx="2043061" cy="33775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atin typeface="Times New Roman" panose="02020603050405020304" pitchFamily="18" charset="0"/>
              <a:cs typeface="Times New Roman" panose="02020603050405020304" pitchFamily="18" charset="0"/>
            </a:rPr>
            <a:t>User Input Analysis</a:t>
          </a:r>
          <a:r>
            <a:rPr lang="en-US" sz="2000" b="0" i="0" kern="1200" dirty="0">
              <a:latin typeface="Times New Roman" panose="02020603050405020304" pitchFamily="18" charset="0"/>
              <a:cs typeface="Times New Roman" panose="02020603050405020304" pitchFamily="18" charset="0"/>
            </a:rPr>
            <a:t>:</a:t>
          </a:r>
          <a:endParaRPr lang="en-US" sz="2000" kern="1200" dirty="0">
            <a:latin typeface="Times New Roman" panose="02020603050405020304" pitchFamily="18" charset="0"/>
            <a:cs typeface="Times New Roman" panose="02020603050405020304" pitchFamily="18" charset="0"/>
          </a:endParaRPr>
        </a:p>
      </dsp:txBody>
      <dsp:txXfrm>
        <a:off x="2201991" y="0"/>
        <a:ext cx="2043061" cy="1013269"/>
      </dsp:txXfrm>
    </dsp:sp>
    <dsp:sp modelId="{CA034BC3-1609-A94C-BBE4-1DCA910CBD54}">
      <dsp:nvSpPr>
        <dsp:cNvPr id="0" name=""/>
        <dsp:cNvSpPr/>
      </dsp:nvSpPr>
      <dsp:spPr>
        <a:xfrm>
          <a:off x="2406298" y="1247871"/>
          <a:ext cx="1634448" cy="1726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b="0" i="0" kern="1200" dirty="0" err="1">
              <a:latin typeface="Times New Roman" panose="02020603050405020304" pitchFamily="18" charset="0"/>
              <a:cs typeface="Times New Roman" panose="02020603050405020304" pitchFamily="18" charset="0"/>
            </a:rPr>
            <a:t>LangChain</a:t>
          </a:r>
          <a:r>
            <a:rPr lang="en-US" sz="1600" b="0" i="0" kern="1200" dirty="0">
              <a:latin typeface="Times New Roman" panose="02020603050405020304" pitchFamily="18" charset="0"/>
              <a:cs typeface="Times New Roman" panose="02020603050405020304" pitchFamily="18" charset="0"/>
            </a:rPr>
            <a:t> analyzes user inputs to determine persona requirements.</a:t>
          </a:r>
          <a:endParaRPr lang="en-US" sz="1600" kern="1200" dirty="0">
            <a:latin typeface="Times New Roman" panose="02020603050405020304" pitchFamily="18" charset="0"/>
            <a:cs typeface="Times New Roman" panose="02020603050405020304" pitchFamily="18" charset="0"/>
          </a:endParaRPr>
        </a:p>
      </dsp:txBody>
      <dsp:txXfrm>
        <a:off x="2454169" y="1295742"/>
        <a:ext cx="1538706" cy="1630470"/>
      </dsp:txXfrm>
    </dsp:sp>
    <dsp:sp modelId="{AF74D706-AF6D-0F47-B2AC-0C49DA295C46}">
      <dsp:nvSpPr>
        <dsp:cNvPr id="0" name=""/>
        <dsp:cNvSpPr/>
      </dsp:nvSpPr>
      <dsp:spPr>
        <a:xfrm>
          <a:off x="4398282" y="0"/>
          <a:ext cx="2043061" cy="33775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atin typeface="Times New Roman" panose="02020603050405020304" pitchFamily="18" charset="0"/>
              <a:cs typeface="Times New Roman" panose="02020603050405020304" pitchFamily="18" charset="0"/>
            </a:rPr>
            <a:t>LLM Management</a:t>
          </a:r>
          <a:r>
            <a:rPr lang="en-US" sz="2000" b="0" i="0" kern="1200" dirty="0">
              <a:latin typeface="Times New Roman" panose="02020603050405020304" pitchFamily="18" charset="0"/>
              <a:cs typeface="Times New Roman" panose="02020603050405020304" pitchFamily="18" charset="0"/>
            </a:rPr>
            <a:t>:</a:t>
          </a:r>
          <a:endParaRPr lang="en-US" sz="2000" kern="1200" dirty="0">
            <a:latin typeface="Times New Roman" panose="02020603050405020304" pitchFamily="18" charset="0"/>
            <a:cs typeface="Times New Roman" panose="02020603050405020304" pitchFamily="18" charset="0"/>
          </a:endParaRPr>
        </a:p>
      </dsp:txBody>
      <dsp:txXfrm>
        <a:off x="4398282" y="0"/>
        <a:ext cx="2043061" cy="1013269"/>
      </dsp:txXfrm>
    </dsp:sp>
    <dsp:sp modelId="{D038F12E-12AC-2241-9643-90F6C0FC27F3}">
      <dsp:nvSpPr>
        <dsp:cNvPr id="0" name=""/>
        <dsp:cNvSpPr/>
      </dsp:nvSpPr>
      <dsp:spPr>
        <a:xfrm>
          <a:off x="4619587" y="1213875"/>
          <a:ext cx="1600452" cy="1794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b="0" i="0" kern="1200" dirty="0" err="1">
              <a:latin typeface="Times New Roman" panose="02020603050405020304" pitchFamily="18" charset="0"/>
              <a:cs typeface="Times New Roman" panose="02020603050405020304" pitchFamily="18" charset="0"/>
            </a:rPr>
            <a:t>LangChain</a:t>
          </a:r>
          <a:r>
            <a:rPr lang="en-US" sz="1400" b="0" i="0" kern="1200" dirty="0">
              <a:latin typeface="Times New Roman" panose="02020603050405020304" pitchFamily="18" charset="0"/>
              <a:cs typeface="Times New Roman" panose="02020603050405020304" pitchFamily="18" charset="0"/>
            </a:rPr>
            <a:t> facilitates communication with LLM, augmenting prompts with retrieved data and processing generated text.</a:t>
          </a:r>
          <a:endParaRPr lang="en-US" sz="1400" kern="1200" dirty="0">
            <a:latin typeface="Times New Roman" panose="02020603050405020304" pitchFamily="18" charset="0"/>
            <a:cs typeface="Times New Roman" panose="02020603050405020304" pitchFamily="18" charset="0"/>
          </a:endParaRPr>
        </a:p>
      </dsp:txBody>
      <dsp:txXfrm>
        <a:off x="4666463" y="1260751"/>
        <a:ext cx="1506700" cy="1700452"/>
      </dsp:txXfrm>
    </dsp:sp>
    <dsp:sp modelId="{BD64C6E1-ECB9-5344-992F-5E95E910B130}">
      <dsp:nvSpPr>
        <dsp:cNvPr id="0" name=""/>
        <dsp:cNvSpPr/>
      </dsp:nvSpPr>
      <dsp:spPr>
        <a:xfrm>
          <a:off x="6594573" y="0"/>
          <a:ext cx="2043061" cy="33775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atin typeface="Times New Roman" panose="02020603050405020304" pitchFamily="18" charset="0"/>
              <a:cs typeface="Times New Roman" panose="02020603050405020304" pitchFamily="18" charset="0"/>
            </a:rPr>
            <a:t>Group Persona Generation</a:t>
          </a:r>
          <a:r>
            <a:rPr lang="en-US" sz="2000" b="0" i="0" kern="1200" dirty="0">
              <a:latin typeface="Times New Roman" panose="02020603050405020304" pitchFamily="18" charset="0"/>
              <a:cs typeface="Times New Roman" panose="02020603050405020304" pitchFamily="18" charset="0"/>
            </a:rPr>
            <a:t>:</a:t>
          </a:r>
          <a:endParaRPr lang="en-US" sz="2000" kern="1200" dirty="0">
            <a:latin typeface="Times New Roman" panose="02020603050405020304" pitchFamily="18" charset="0"/>
            <a:cs typeface="Times New Roman" panose="02020603050405020304" pitchFamily="18" charset="0"/>
          </a:endParaRPr>
        </a:p>
      </dsp:txBody>
      <dsp:txXfrm>
        <a:off x="6594573" y="0"/>
        <a:ext cx="2043061" cy="1013269"/>
      </dsp:txXfrm>
    </dsp:sp>
    <dsp:sp modelId="{0D9CE849-8373-4443-8CF8-80DDC9135554}">
      <dsp:nvSpPr>
        <dsp:cNvPr id="0" name=""/>
        <dsp:cNvSpPr/>
      </dsp:nvSpPr>
      <dsp:spPr>
        <a:xfrm>
          <a:off x="6876597" y="1255017"/>
          <a:ext cx="1479012" cy="17119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Generate group personas and combined personas based on user preferences.</a:t>
          </a:r>
          <a:endParaRPr lang="en-US" sz="1600" kern="1200" dirty="0">
            <a:latin typeface="Times New Roman" panose="02020603050405020304" pitchFamily="18" charset="0"/>
            <a:cs typeface="Times New Roman" panose="02020603050405020304" pitchFamily="18" charset="0"/>
          </a:endParaRPr>
        </a:p>
      </dsp:txBody>
      <dsp:txXfrm>
        <a:off x="6919916" y="1298336"/>
        <a:ext cx="1392374" cy="1625282"/>
      </dsp:txXfrm>
    </dsp:sp>
    <dsp:sp modelId="{DC155D66-2992-344E-B283-B9A372C53B2A}">
      <dsp:nvSpPr>
        <dsp:cNvPr id="0" name=""/>
        <dsp:cNvSpPr/>
      </dsp:nvSpPr>
      <dsp:spPr>
        <a:xfrm>
          <a:off x="8790864" y="0"/>
          <a:ext cx="2057362" cy="33775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atin typeface="Times New Roman" panose="02020603050405020304" pitchFamily="18" charset="0"/>
              <a:cs typeface="Times New Roman" panose="02020603050405020304" pitchFamily="18" charset="0"/>
            </a:rPr>
            <a:t>Product Recommendation</a:t>
          </a:r>
          <a:endParaRPr lang="en-US" sz="2000" kern="1200" dirty="0">
            <a:latin typeface="Times New Roman" panose="02020603050405020304" pitchFamily="18" charset="0"/>
            <a:cs typeface="Times New Roman" panose="02020603050405020304" pitchFamily="18" charset="0"/>
          </a:endParaRPr>
        </a:p>
      </dsp:txBody>
      <dsp:txXfrm>
        <a:off x="8790864" y="0"/>
        <a:ext cx="2057362" cy="1013269"/>
      </dsp:txXfrm>
    </dsp:sp>
    <dsp:sp modelId="{E5610554-65A8-8F4B-9B86-92275B35BB81}">
      <dsp:nvSpPr>
        <dsp:cNvPr id="0" name=""/>
        <dsp:cNvSpPr/>
      </dsp:nvSpPr>
      <dsp:spPr>
        <a:xfrm>
          <a:off x="9002321" y="1104137"/>
          <a:ext cx="1634448" cy="2013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Grouping personas and providing product recommendations based on preferences.</a:t>
          </a:r>
          <a:endParaRPr lang="en-US" sz="1600" kern="1200" dirty="0">
            <a:latin typeface="Times New Roman" panose="02020603050405020304" pitchFamily="18" charset="0"/>
            <a:cs typeface="Times New Roman" panose="02020603050405020304" pitchFamily="18" charset="0"/>
          </a:endParaRPr>
        </a:p>
      </dsp:txBody>
      <dsp:txXfrm>
        <a:off x="9050192" y="1152008"/>
        <a:ext cx="1538706" cy="19179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A8CFFF-D089-402C-9E4B-7E6993CC344E}">
      <dsp:nvSpPr>
        <dsp:cNvPr id="0" name=""/>
        <dsp:cNvSpPr/>
      </dsp:nvSpPr>
      <dsp:spPr>
        <a:xfrm>
          <a:off x="712684" y="96969"/>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D6C7EB-1FAD-441E-AF86-E793179C30E6}">
      <dsp:nvSpPr>
        <dsp:cNvPr id="0" name=""/>
        <dsp:cNvSpPr/>
      </dsp:nvSpPr>
      <dsp:spPr>
        <a:xfrm>
          <a:off x="1129497" y="513782"/>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B3DED1-A5DE-45F1-8BB4-8763C5287E1E}">
      <dsp:nvSpPr>
        <dsp:cNvPr id="0" name=""/>
        <dsp:cNvSpPr/>
      </dsp:nvSpPr>
      <dsp:spPr>
        <a:xfrm>
          <a:off x="87465" y="2661970"/>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latin typeface="Times New Roman" panose="02020603050405020304" pitchFamily="18" charset="0"/>
              <a:cs typeface="Times New Roman" panose="02020603050405020304" pitchFamily="18" charset="0"/>
            </a:rPr>
            <a:t>Integration with CRM Systems (e.g., Salesforce)</a:t>
          </a:r>
        </a:p>
      </dsp:txBody>
      <dsp:txXfrm>
        <a:off x="87465" y="2661970"/>
        <a:ext cx="3206250" cy="720000"/>
      </dsp:txXfrm>
    </dsp:sp>
    <dsp:sp modelId="{5B29D708-D781-4C27-801A-07A6F4025AAF}">
      <dsp:nvSpPr>
        <dsp:cNvPr id="0" name=""/>
        <dsp:cNvSpPr/>
      </dsp:nvSpPr>
      <dsp:spPr>
        <a:xfrm>
          <a:off x="4480028" y="96969"/>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43A338-F417-4033-BAA4-092333C8740A}">
      <dsp:nvSpPr>
        <dsp:cNvPr id="0" name=""/>
        <dsp:cNvSpPr/>
      </dsp:nvSpPr>
      <dsp:spPr>
        <a:xfrm>
          <a:off x="4896840" y="513782"/>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787C44-6728-42D6-B3E8-103EE9BC6CC4}">
      <dsp:nvSpPr>
        <dsp:cNvPr id="0" name=""/>
        <dsp:cNvSpPr/>
      </dsp:nvSpPr>
      <dsp:spPr>
        <a:xfrm>
          <a:off x="3854809" y="2661970"/>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latin typeface="Times New Roman" panose="02020603050405020304" pitchFamily="18" charset="0"/>
              <a:cs typeface="Times New Roman" panose="02020603050405020304" pitchFamily="18" charset="0"/>
            </a:rPr>
            <a:t>Workflow Automation with </a:t>
          </a:r>
          <a:r>
            <a:rPr lang="en-US" sz="1800" kern="1200" dirty="0" err="1">
              <a:latin typeface="Times New Roman" panose="02020603050405020304" pitchFamily="18" charset="0"/>
              <a:cs typeface="Times New Roman" panose="02020603050405020304" pitchFamily="18" charset="0"/>
            </a:rPr>
            <a:t>Workato</a:t>
          </a:r>
          <a:endParaRPr lang="en-US" sz="1800" kern="1200" dirty="0">
            <a:latin typeface="Times New Roman" panose="02020603050405020304" pitchFamily="18" charset="0"/>
            <a:cs typeface="Times New Roman" panose="02020603050405020304" pitchFamily="18" charset="0"/>
          </a:endParaRPr>
        </a:p>
      </dsp:txBody>
      <dsp:txXfrm>
        <a:off x="3854809" y="2661970"/>
        <a:ext cx="3206250" cy="720000"/>
      </dsp:txXfrm>
    </dsp:sp>
    <dsp:sp modelId="{D68E8F64-24EF-4B50-B463-A7F6E511071B}">
      <dsp:nvSpPr>
        <dsp:cNvPr id="0" name=""/>
        <dsp:cNvSpPr/>
      </dsp:nvSpPr>
      <dsp:spPr>
        <a:xfrm>
          <a:off x="8247372" y="96969"/>
          <a:ext cx="1955812" cy="19558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74B55B-6152-4453-8E27-3497EE91CDDE}">
      <dsp:nvSpPr>
        <dsp:cNvPr id="0" name=""/>
        <dsp:cNvSpPr/>
      </dsp:nvSpPr>
      <dsp:spPr>
        <a:xfrm>
          <a:off x="8664184" y="513782"/>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6BB9C1-CAD6-456E-A6BF-6C560FFE4FC8}">
      <dsp:nvSpPr>
        <dsp:cNvPr id="0" name=""/>
        <dsp:cNvSpPr/>
      </dsp:nvSpPr>
      <dsp:spPr>
        <a:xfrm>
          <a:off x="7622153" y="2661970"/>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latin typeface="Times New Roman" panose="02020603050405020304" pitchFamily="18" charset="0"/>
              <a:cs typeface="Times New Roman" panose="02020603050405020304" pitchFamily="18" charset="0"/>
            </a:rPr>
            <a:t>Ethical and Privacy Considerations</a:t>
          </a:r>
        </a:p>
      </dsp:txBody>
      <dsp:txXfrm>
        <a:off x="7622153" y="2661970"/>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6T04:23:48.545"/>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F0A8DD-97C5-664D-B45E-A1CC170F3A73}" type="datetimeFigureOut">
              <a:rPr lang="en-US" smtClean="0"/>
              <a:t>8/15/2024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E4F0C9-E398-FE49-A778-FA87C6E1BEE4}" type="slidenum">
              <a:rPr lang="en-US" smtClean="0"/>
              <a:t>‹#›</a:t>
            </a:fld>
            <a:endParaRPr lang="en-US"/>
          </a:p>
        </p:txBody>
      </p:sp>
    </p:spTree>
    <p:extLst>
      <p:ext uri="{BB962C8B-B14F-4D97-AF65-F5344CB8AC3E}">
        <p14:creationId xmlns:p14="http://schemas.microsoft.com/office/powerpoint/2010/main" val="3407567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E4F0C9-E398-FE49-A778-FA87C6E1BEE4}" type="slidenum">
              <a:rPr lang="en-US" smtClean="0"/>
              <a:t>1</a:t>
            </a:fld>
            <a:endParaRPr lang="en-US"/>
          </a:p>
        </p:txBody>
      </p:sp>
    </p:spTree>
    <p:extLst>
      <p:ext uri="{BB962C8B-B14F-4D97-AF65-F5344CB8AC3E}">
        <p14:creationId xmlns:p14="http://schemas.microsoft.com/office/powerpoint/2010/main" val="1182130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highlight>
                  <a:srgbClr val="212121"/>
                </a:highlight>
                <a:latin typeface="Söhne"/>
              </a:rPr>
              <a:t>Contextual Persona Generation using RAG</a:t>
            </a:r>
            <a:r>
              <a:rPr lang="en-US" b="0" i="0" dirty="0">
                <a:solidFill>
                  <a:srgbClr val="ECECEC"/>
                </a:solidFill>
                <a:effectLst/>
                <a:highlight>
                  <a:srgbClr val="212121"/>
                </a:highlight>
                <a:latin typeface="Söhne"/>
              </a:rPr>
              <a:t>: Leveraging RAG (Retrieval-Augmented Generation) technology enables the system to construct personas that are deeply contextualized and reflective of the user's characteristics. By querying the Snowflake database,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identifies relevant data snippets matching the traits and attributes of the persona being generated. This approach ensures that the personas created are not only accurate but also resonate authentically with the user's profile.</a:t>
            </a:r>
          </a:p>
          <a:p>
            <a:pPr algn="l">
              <a:buFont typeface="+mj-lt"/>
              <a:buAutoNum type="arabicPeriod"/>
            </a:pPr>
            <a:r>
              <a:rPr lang="en-US" b="1" i="0" dirty="0">
                <a:solidFill>
                  <a:srgbClr val="ECECEC"/>
                </a:solidFill>
                <a:effectLst/>
                <a:highlight>
                  <a:srgbClr val="212121"/>
                </a:highlight>
                <a:latin typeface="Söhne"/>
              </a:rPr>
              <a:t>User Input Analysis</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LangChain's</a:t>
            </a:r>
            <a:r>
              <a:rPr lang="en-US" b="0" i="0" dirty="0">
                <a:solidFill>
                  <a:srgbClr val="ECECEC"/>
                </a:solidFill>
                <a:effectLst/>
                <a:highlight>
                  <a:srgbClr val="212121"/>
                </a:highlight>
                <a:latin typeface="Söhne"/>
              </a:rPr>
              <a:t> sophisticated algorithms analyze user inputs comprehensively. By employing natural language processing techniques, it discerns the nuances in user queries to determine the type of persona required. This initial analysis sets the stage for crafting personas that precisely meet the user's needs and preferences.</a:t>
            </a:r>
          </a:p>
          <a:p>
            <a:pPr algn="l">
              <a:buFont typeface="+mj-lt"/>
              <a:buAutoNum type="arabicPeriod"/>
            </a:pPr>
            <a:r>
              <a:rPr lang="en-US" b="1" i="0" dirty="0">
                <a:solidFill>
                  <a:srgbClr val="ECECEC"/>
                </a:solidFill>
                <a:effectLst/>
                <a:highlight>
                  <a:srgbClr val="212121"/>
                </a:highlight>
                <a:latin typeface="Söhne"/>
              </a:rPr>
              <a:t>LLM Interaction Management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serves as the intermediary between the user and the Language Model (LLM), such as Gemini and Chat GPT 3.5. It orchestrates the interaction seamlessly, enhancing the user experience by augmenting prompts with relevant data retrieved from the database. Moreover,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efficiently processes the text generated by the LLM, ensuring coherence and relevance in the conversation flow.</a:t>
            </a:r>
          </a:p>
          <a:p>
            <a:pPr algn="l">
              <a:buFont typeface="+mj-lt"/>
              <a:buAutoNum type="arabicPeriod"/>
            </a:pPr>
            <a:r>
              <a:rPr lang="en-US" b="1" i="0" dirty="0">
                <a:solidFill>
                  <a:srgbClr val="ECECEC"/>
                </a:solidFill>
                <a:effectLst/>
                <a:highlight>
                  <a:srgbClr val="212121"/>
                </a:highlight>
                <a:latin typeface="Söhne"/>
              </a:rPr>
              <a:t>Multi-LLM Support</a:t>
            </a:r>
            <a:r>
              <a:rPr lang="en-US" b="0" i="0" dirty="0">
                <a:solidFill>
                  <a:srgbClr val="ECECEC"/>
                </a:solidFill>
                <a:effectLst/>
                <a:highlight>
                  <a:srgbClr val="212121"/>
                </a:highlight>
                <a:latin typeface="Söhne"/>
              </a:rPr>
              <a:t>: By integrating multiple LLM implementations like Gemini and Chat GPT 3.5,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broadens the spectrum of persona generation capabilities. Each LLM brings its unique strengths and characteristics to the table, enriching the variety and depth of personas generated. This multi-LLM approach ensures flexibility and adaptability in catering to diverse user needs and preferences.</a:t>
            </a:r>
          </a:p>
          <a:p>
            <a:pPr algn="l">
              <a:buFont typeface="+mj-lt"/>
              <a:buAutoNum type="arabicPeriod"/>
            </a:pPr>
            <a:r>
              <a:rPr lang="en-US" b="1" i="0" dirty="0">
                <a:solidFill>
                  <a:srgbClr val="ECECEC"/>
                </a:solidFill>
                <a:effectLst/>
                <a:highlight>
                  <a:srgbClr val="212121"/>
                </a:highlight>
                <a:latin typeface="Söhne"/>
              </a:rPr>
              <a:t>Group and Combined Persona Generation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goes beyond individual personas to generate group personas and combined personas. Group personas aggregate users with similar preferences or characteristics, facilitating collective insights and interactions. Combined personas merge distinct personas to create a holistic representation, accommodating users with diverse interests or roles.</a:t>
            </a:r>
          </a:p>
          <a:p>
            <a:pPr algn="l">
              <a:buFont typeface="+mj-lt"/>
              <a:buAutoNum type="arabicPeriod"/>
            </a:pPr>
            <a:r>
              <a:rPr lang="en-US" b="1" i="0" dirty="0">
                <a:solidFill>
                  <a:srgbClr val="ECECEC"/>
                </a:solidFill>
                <a:effectLst/>
                <a:highlight>
                  <a:srgbClr val="212121"/>
                </a:highlight>
                <a:latin typeface="Söhne"/>
              </a:rPr>
              <a:t>Conversation Management</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provides robust conversation management features, allowing users to save and revisit their chats effortlessly. The multi-chat functionality enables users to engage in multiple conversations simultaneously, enhancing productivity and convenience. Additionally, the system ensures data privacy and security throughout the conversation lifecycle.</a:t>
            </a:r>
          </a:p>
          <a:p>
            <a:pPr algn="l">
              <a:buFont typeface="+mj-lt"/>
              <a:buAutoNum type="arabicPeriod"/>
            </a:pPr>
            <a:r>
              <a:rPr lang="en-US" b="1" i="0" dirty="0">
                <a:solidFill>
                  <a:srgbClr val="ECECEC"/>
                </a:solidFill>
                <a:effectLst/>
                <a:highlight>
                  <a:srgbClr val="212121"/>
                </a:highlight>
                <a:latin typeface="Söhne"/>
              </a:rPr>
              <a:t>Seamless Conversation Continuity</a:t>
            </a:r>
            <a:r>
              <a:rPr lang="en-US" b="0" i="0" dirty="0">
                <a:solidFill>
                  <a:srgbClr val="ECECEC"/>
                </a:solidFill>
                <a:effectLst/>
                <a:highlight>
                  <a:srgbClr val="212121"/>
                </a:highlight>
                <a:latin typeface="Söhne"/>
              </a:rPr>
              <a:t>: With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users experience uninterrupted conversation continuity across sessions and platforms. Whether switching devices or revisiting the conversation after a hiatus, users can seamlessly pick up where they left off. This seamless experience fosters deeper engagement and satisfaction among users, fostering long-term relationships with the platform.</a:t>
            </a:r>
          </a:p>
          <a:p>
            <a:pPr algn="l">
              <a:buFont typeface="+mj-lt"/>
              <a:buAutoNum type="arabicPeriod"/>
            </a:pPr>
            <a:r>
              <a:rPr lang="en-US" b="1" i="0" dirty="0">
                <a:solidFill>
                  <a:srgbClr val="ECECEC"/>
                </a:solidFill>
                <a:effectLst/>
                <a:highlight>
                  <a:srgbClr val="212121"/>
                </a:highlight>
                <a:latin typeface="Söhne"/>
              </a:rPr>
              <a:t>User and Admin Login</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prioritizes security and access control with user and admin login features. Users can create personalized accounts to access tailored services and preferences. Administrators, on the other hand, have privileged access to manage user accounts, monitor conversations, and configure system settings for optimal performance.</a:t>
            </a:r>
          </a:p>
          <a:p>
            <a:pPr algn="l">
              <a:buFont typeface="+mj-lt"/>
              <a:buAutoNum type="arabicPeriod"/>
            </a:pPr>
            <a:r>
              <a:rPr lang="en-US" b="1" i="0" dirty="0">
                <a:solidFill>
                  <a:srgbClr val="ECECEC"/>
                </a:solidFill>
                <a:effectLst/>
                <a:highlight>
                  <a:srgbClr val="212121"/>
                </a:highlight>
                <a:latin typeface="Söhne"/>
              </a:rPr>
              <a:t>Customizable Chat Loading and Saving</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empowers users with customizable options for loading and saving chats. Users can organize their conversations according to preferences, categorizing them by topic, date, or participants. This flexibility ensures that users can efficiently retrieve and reference past conversations as needed, enhancing productivity and knowledge retention.</a:t>
            </a:r>
          </a:p>
          <a:p>
            <a:pPr algn="l">
              <a:buFont typeface="+mj-lt"/>
              <a:buAutoNum type="arabicPeriod"/>
            </a:pPr>
            <a:r>
              <a:rPr lang="en-US" b="1" i="0" dirty="0">
                <a:solidFill>
                  <a:srgbClr val="ECECEC"/>
                </a:solidFill>
                <a:effectLst/>
                <a:highlight>
                  <a:srgbClr val="212121"/>
                </a:highlight>
                <a:latin typeface="Söhne"/>
              </a:rPr>
              <a:t>Persona Grouping and Product Recommendations</a:t>
            </a:r>
            <a:r>
              <a:rPr lang="en-US" b="0" i="0" dirty="0">
                <a:solidFill>
                  <a:srgbClr val="ECECEC"/>
                </a:solidFill>
                <a:effectLst/>
                <a:highlight>
                  <a:srgbClr val="212121"/>
                </a:highlight>
                <a:latin typeface="Söhne"/>
              </a:rPr>
              <a:t>: </a:t>
            </a:r>
            <a:r>
              <a:rPr lang="en-US" b="0" i="0" dirty="0" err="1">
                <a:solidFill>
                  <a:srgbClr val="ECECEC"/>
                </a:solidFill>
                <a:effectLst/>
                <a:highlight>
                  <a:srgbClr val="212121"/>
                </a:highlight>
                <a:latin typeface="Söhne"/>
              </a:rPr>
              <a:t>LangChain</a:t>
            </a:r>
            <a:r>
              <a:rPr lang="en-US" b="0" i="0" dirty="0">
                <a:solidFill>
                  <a:srgbClr val="ECECEC"/>
                </a:solidFill>
                <a:effectLst/>
                <a:highlight>
                  <a:srgbClr val="212121"/>
                </a:highlight>
                <a:latin typeface="Söhne"/>
              </a:rPr>
              <a:t> leverages persona grouping to offer personalized product recommendations. By analyzing the collective preferences of grouped personas, the system can tailor recommendations that resonate with specific user segments. This targeted approach enhances user satisfaction and conversion rates, driving business growth and customer loyalty.</a:t>
            </a:r>
          </a:p>
          <a:p>
            <a:endParaRPr lang="en-US" dirty="0"/>
          </a:p>
        </p:txBody>
      </p:sp>
      <p:sp>
        <p:nvSpPr>
          <p:cNvPr id="4" name="Slide Number Placeholder 3"/>
          <p:cNvSpPr>
            <a:spLocks noGrp="1"/>
          </p:cNvSpPr>
          <p:nvPr>
            <p:ph type="sldNum" sz="quarter" idx="5"/>
          </p:nvPr>
        </p:nvSpPr>
        <p:spPr/>
        <p:txBody>
          <a:bodyPr/>
          <a:lstStyle/>
          <a:p>
            <a:fld id="{3CE4F0C9-E398-FE49-A778-FA87C6E1BEE4}" type="slidenum">
              <a:rPr lang="en-US" smtClean="0"/>
              <a:t>5</a:t>
            </a:fld>
            <a:endParaRPr lang="en-US"/>
          </a:p>
        </p:txBody>
      </p:sp>
    </p:spTree>
    <p:extLst>
      <p:ext uri="{BB962C8B-B14F-4D97-AF65-F5344CB8AC3E}">
        <p14:creationId xmlns:p14="http://schemas.microsoft.com/office/powerpoint/2010/main" val="2421509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E4F0C9-E398-FE49-A778-FA87C6E1BEE4}" type="slidenum">
              <a:rPr lang="en-US" smtClean="0"/>
              <a:t>6</a:t>
            </a:fld>
            <a:endParaRPr lang="en-US"/>
          </a:p>
        </p:txBody>
      </p:sp>
    </p:spTree>
    <p:extLst>
      <p:ext uri="{BB962C8B-B14F-4D97-AF65-F5344CB8AC3E}">
        <p14:creationId xmlns:p14="http://schemas.microsoft.com/office/powerpoint/2010/main" val="1280161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8/15/2024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6824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8/15/2024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95744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8/15/2024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746611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688326"/>
            <a:ext cx="11211963" cy="6169674"/>
          </a:xfrm>
          <a:prstGeom prst="rect">
            <a:avLst/>
          </a:prstGeom>
        </p:spPr>
      </p:pic>
      <p:sp>
        <p:nvSpPr>
          <p:cNvPr id="17" name="bg object 17"/>
          <p:cNvSpPr/>
          <p:nvPr/>
        </p:nvSpPr>
        <p:spPr>
          <a:xfrm>
            <a:off x="6148395" y="925511"/>
            <a:ext cx="6350" cy="5932593"/>
          </a:xfrm>
          <a:custGeom>
            <a:avLst/>
            <a:gdLst/>
            <a:ahLst/>
            <a:cxnLst/>
            <a:rect l="l" t="t" r="r" b="b"/>
            <a:pathLst>
              <a:path w="9525" h="8898890">
                <a:moveTo>
                  <a:pt x="9525" y="0"/>
                </a:moveTo>
                <a:lnTo>
                  <a:pt x="9525" y="8898732"/>
                </a:lnTo>
                <a:lnTo>
                  <a:pt x="0" y="8898732"/>
                </a:lnTo>
                <a:lnTo>
                  <a:pt x="0" y="0"/>
                </a:lnTo>
                <a:lnTo>
                  <a:pt x="9525" y="0"/>
                </a:lnTo>
                <a:close/>
              </a:path>
            </a:pathLst>
          </a:custGeom>
          <a:solidFill>
            <a:srgbClr val="802E9E"/>
          </a:solidFill>
        </p:spPr>
        <p:txBody>
          <a:bodyPr wrap="square" lIns="0" tIns="0" rIns="0" bIns="0" rtlCol="0"/>
          <a:lstStyle/>
          <a:p>
            <a:endParaRPr sz="1200"/>
          </a:p>
        </p:txBody>
      </p:sp>
      <p:pic>
        <p:nvPicPr>
          <p:cNvPr id="18" name="bg object 18"/>
          <p:cNvPicPr/>
          <p:nvPr/>
        </p:nvPicPr>
        <p:blipFill>
          <a:blip r:embed="rId3" cstate="print"/>
          <a:stretch>
            <a:fillRect/>
          </a:stretch>
        </p:blipFill>
        <p:spPr>
          <a:xfrm>
            <a:off x="6096000" y="863600"/>
            <a:ext cx="117469" cy="117473"/>
          </a:xfrm>
          <a:prstGeom prst="rect">
            <a:avLst/>
          </a:prstGeom>
        </p:spPr>
      </p:pic>
      <p:pic>
        <p:nvPicPr>
          <p:cNvPr id="19" name="bg object 19"/>
          <p:cNvPicPr/>
          <p:nvPr/>
        </p:nvPicPr>
        <p:blipFill>
          <a:blip r:embed="rId4" cstate="print"/>
          <a:stretch>
            <a:fillRect/>
          </a:stretch>
        </p:blipFill>
        <p:spPr>
          <a:xfrm>
            <a:off x="6096000" y="2337268"/>
            <a:ext cx="117469" cy="117469"/>
          </a:xfrm>
          <a:prstGeom prst="rect">
            <a:avLst/>
          </a:prstGeom>
        </p:spPr>
      </p:pic>
      <p:pic>
        <p:nvPicPr>
          <p:cNvPr id="20" name="bg object 20"/>
          <p:cNvPicPr/>
          <p:nvPr/>
        </p:nvPicPr>
        <p:blipFill>
          <a:blip r:embed="rId5" cstate="print"/>
          <a:stretch>
            <a:fillRect/>
          </a:stretch>
        </p:blipFill>
        <p:spPr>
          <a:xfrm>
            <a:off x="6096000" y="3810934"/>
            <a:ext cx="117469" cy="117475"/>
          </a:xfrm>
          <a:prstGeom prst="rect">
            <a:avLst/>
          </a:prstGeom>
        </p:spPr>
      </p:pic>
      <p:pic>
        <p:nvPicPr>
          <p:cNvPr id="21" name="bg object 21"/>
          <p:cNvPicPr/>
          <p:nvPr/>
        </p:nvPicPr>
        <p:blipFill>
          <a:blip r:embed="rId6" cstate="print"/>
          <a:stretch>
            <a:fillRect/>
          </a:stretch>
        </p:blipFill>
        <p:spPr>
          <a:xfrm>
            <a:off x="6096000" y="5284602"/>
            <a:ext cx="117469" cy="117475"/>
          </a:xfrm>
          <a:prstGeom prst="rect">
            <a:avLst/>
          </a:prstGeom>
        </p:spPr>
      </p:pic>
      <p:sp>
        <p:nvSpPr>
          <p:cNvPr id="2" name="Holder 2"/>
          <p:cNvSpPr>
            <a:spLocks noGrp="1"/>
          </p:cNvSpPr>
          <p:nvPr>
            <p:ph type="title"/>
          </p:nvPr>
        </p:nvSpPr>
        <p:spPr/>
        <p:txBody>
          <a:bodyPr lIns="0" tIns="0" rIns="0" bIns="0"/>
          <a:lstStyle>
            <a:lvl1pPr>
              <a:defRPr sz="6667" b="0" i="0">
                <a:solidFill>
                  <a:srgbClr val="200929"/>
                </a:solidFill>
                <a:latin typeface="Georgia"/>
                <a:cs typeface="Georgia"/>
              </a:defRPr>
            </a:lvl1pPr>
          </a:lstStyle>
          <a:p>
            <a:endParaRPr/>
          </a:p>
        </p:txBody>
      </p:sp>
      <p:sp>
        <p:nvSpPr>
          <p:cNvPr id="3" name="Holder 3"/>
          <p:cNvSpPr>
            <a:spLocks noGrp="1"/>
          </p:cNvSpPr>
          <p:nvPr>
            <p:ph sz="half" idx="2"/>
          </p:nvPr>
        </p:nvSpPr>
        <p:spPr>
          <a:xfrm>
            <a:off x="609600" y="1577340"/>
            <a:ext cx="5303520" cy="51020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51020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24986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8/15/2024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3467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8/15/2024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29824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8/15/2024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49216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8/15/2024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9743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8/15/2024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88735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8/15/2024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27518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8/15/2024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2063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8/15/2024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3260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8/15/2024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5139394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 id="2147483739" r:id="rId12"/>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ngall.com/customer-png/"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D4F87819-B70D-4927-B657-7D175613F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DCB3820D-C773-4632-9F79-C890E1B2B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177668"/>
          </a:xfrm>
          <a:custGeom>
            <a:avLst/>
            <a:gdLst>
              <a:gd name="connsiteX0" fmla="*/ 6861986 w 12191999"/>
              <a:gd name="connsiteY0" fmla="*/ 6107659 h 6177668"/>
              <a:gd name="connsiteX1" fmla="*/ 6860986 w 12191999"/>
              <a:gd name="connsiteY1" fmla="*/ 6107739 h 6177668"/>
              <a:gd name="connsiteX2" fmla="*/ 6860759 w 12191999"/>
              <a:gd name="connsiteY2" fmla="*/ 6108287 h 6177668"/>
              <a:gd name="connsiteX3" fmla="*/ 0 w 12191999"/>
              <a:gd name="connsiteY3" fmla="*/ 0 h 6177668"/>
              <a:gd name="connsiteX4" fmla="*/ 12191999 w 12191999"/>
              <a:gd name="connsiteY4" fmla="*/ 0 h 6177668"/>
              <a:gd name="connsiteX5" fmla="*/ 12191999 w 12191999"/>
              <a:gd name="connsiteY5" fmla="*/ 5215324 h 6177668"/>
              <a:gd name="connsiteX6" fmla="*/ 12144282 w 12191999"/>
              <a:gd name="connsiteY6" fmla="*/ 5229900 h 6177668"/>
              <a:gd name="connsiteX7" fmla="*/ 11759192 w 12191999"/>
              <a:gd name="connsiteY7" fmla="*/ 5336208 h 6177668"/>
              <a:gd name="connsiteX8" fmla="*/ 10505159 w 12191999"/>
              <a:gd name="connsiteY8" fmla="*/ 5627228 h 6177668"/>
              <a:gd name="connsiteX9" fmla="*/ 9501755 w 12191999"/>
              <a:gd name="connsiteY9" fmla="*/ 5807012 h 6177668"/>
              <a:gd name="connsiteX10" fmla="*/ 8534155 w 12191999"/>
              <a:gd name="connsiteY10" fmla="*/ 5944240 h 6177668"/>
              <a:gd name="connsiteX11" fmla="*/ 7790171 w 12191999"/>
              <a:gd name="connsiteY11" fmla="*/ 6026297 h 6177668"/>
              <a:gd name="connsiteX12" fmla="*/ 7024337 w 12191999"/>
              <a:gd name="connsiteY12" fmla="*/ 6093812 h 6177668"/>
              <a:gd name="connsiteX13" fmla="*/ 7008892 w 12191999"/>
              <a:gd name="connsiteY13" fmla="*/ 6095938 h 6177668"/>
              <a:gd name="connsiteX14" fmla="*/ 6862735 w 12191999"/>
              <a:gd name="connsiteY14" fmla="*/ 6107599 h 6177668"/>
              <a:gd name="connsiteX15" fmla="*/ 6872248 w 12191999"/>
              <a:gd name="connsiteY15" fmla="*/ 6109467 h 6177668"/>
              <a:gd name="connsiteX16" fmla="*/ 6907812 w 12191999"/>
              <a:gd name="connsiteY16" fmla="*/ 6107715 h 6177668"/>
              <a:gd name="connsiteX17" fmla="*/ 6956484 w 12191999"/>
              <a:gd name="connsiteY17" fmla="*/ 6104658 h 6177668"/>
              <a:gd name="connsiteX18" fmla="*/ 7652688 w 12191999"/>
              <a:gd name="connsiteY18" fmla="*/ 6071273 h 6177668"/>
              <a:gd name="connsiteX19" fmla="*/ 8699923 w 12191999"/>
              <a:gd name="connsiteY19" fmla="*/ 5982083 h 6177668"/>
              <a:gd name="connsiteX20" fmla="*/ 9557819 w 12191999"/>
              <a:gd name="connsiteY20" fmla="*/ 5875435 h 6177668"/>
              <a:gd name="connsiteX21" fmla="*/ 10709534 w 12191999"/>
              <a:gd name="connsiteY21" fmla="*/ 5676156 h 6177668"/>
              <a:gd name="connsiteX22" fmla="*/ 12081554 w 12191999"/>
              <a:gd name="connsiteY22" fmla="*/ 5341561 h 6177668"/>
              <a:gd name="connsiteX23" fmla="*/ 12191999 w 12191999"/>
              <a:gd name="connsiteY23" fmla="*/ 5308238 h 6177668"/>
              <a:gd name="connsiteX24" fmla="*/ 12191999 w 12191999"/>
              <a:gd name="connsiteY24" fmla="*/ 5364054 h 6177668"/>
              <a:gd name="connsiteX25" fmla="*/ 11911964 w 12191999"/>
              <a:gd name="connsiteY25" fmla="*/ 5447316 h 6177668"/>
              <a:gd name="connsiteX26" fmla="*/ 11020049 w 12191999"/>
              <a:gd name="connsiteY26" fmla="*/ 5667491 h 6177668"/>
              <a:gd name="connsiteX27" fmla="*/ 10064425 w 12191999"/>
              <a:gd name="connsiteY27" fmla="*/ 5852245 h 6177668"/>
              <a:gd name="connsiteX28" fmla="*/ 9264124 w 12191999"/>
              <a:gd name="connsiteY28" fmla="*/ 5971252 h 6177668"/>
              <a:gd name="connsiteX29" fmla="*/ 8654182 w 12191999"/>
              <a:gd name="connsiteY29" fmla="*/ 6042605 h 6177668"/>
              <a:gd name="connsiteX30" fmla="*/ 7938866 w 12191999"/>
              <a:gd name="connsiteY30" fmla="*/ 6105677 h 6177668"/>
              <a:gd name="connsiteX31" fmla="*/ 7008089 w 12191999"/>
              <a:gd name="connsiteY31" fmla="*/ 6158427 h 6177668"/>
              <a:gd name="connsiteX32" fmla="*/ 6549390 w 12191999"/>
              <a:gd name="connsiteY32" fmla="*/ 6172697 h 6177668"/>
              <a:gd name="connsiteX33" fmla="*/ 6433696 w 12191999"/>
              <a:gd name="connsiteY33" fmla="*/ 6177668 h 6177668"/>
              <a:gd name="connsiteX34" fmla="*/ 6127899 w 12191999"/>
              <a:gd name="connsiteY34" fmla="*/ 6177668 h 6177668"/>
              <a:gd name="connsiteX35" fmla="*/ 6048391 w 12191999"/>
              <a:gd name="connsiteY35" fmla="*/ 6172953 h 6177668"/>
              <a:gd name="connsiteX36" fmla="*/ 5334221 w 12191999"/>
              <a:gd name="connsiteY36" fmla="*/ 6135747 h 6177668"/>
              <a:gd name="connsiteX37" fmla="*/ 4413510 w 12191999"/>
              <a:gd name="connsiteY37" fmla="*/ 6072039 h 6177668"/>
              <a:gd name="connsiteX38" fmla="*/ 3438265 w 12191999"/>
              <a:gd name="connsiteY38" fmla="*/ 5970870 h 6177668"/>
              <a:gd name="connsiteX39" fmla="*/ 2425303 w 12191999"/>
              <a:gd name="connsiteY39" fmla="*/ 5848805 h 6177668"/>
              <a:gd name="connsiteX40" fmla="*/ 1293973 w 12191999"/>
              <a:gd name="connsiteY40" fmla="*/ 5671060 h 6177668"/>
              <a:gd name="connsiteX41" fmla="*/ 126888 w 12191999"/>
              <a:gd name="connsiteY41" fmla="*/ 5425029 h 6177668"/>
              <a:gd name="connsiteX42" fmla="*/ 0 w 12191999"/>
              <a:gd name="connsiteY42" fmla="*/ 5392100 h 6177668"/>
              <a:gd name="connsiteX43" fmla="*/ 0 w 12191999"/>
              <a:gd name="connsiteY43" fmla="*/ 5333771 h 6177668"/>
              <a:gd name="connsiteX44" fmla="*/ 130837 w 12191999"/>
              <a:gd name="connsiteY44" fmla="*/ 5368509 h 6177668"/>
              <a:gd name="connsiteX45" fmla="*/ 660204 w 12191999"/>
              <a:gd name="connsiteY45" fmla="*/ 5490001 h 6177668"/>
              <a:gd name="connsiteX46" fmla="*/ 1831416 w 12191999"/>
              <a:gd name="connsiteY46" fmla="*/ 5705715 h 6177668"/>
              <a:gd name="connsiteX47" fmla="*/ 2677204 w 12191999"/>
              <a:gd name="connsiteY47" fmla="*/ 5825742 h 6177668"/>
              <a:gd name="connsiteX48" fmla="*/ 2644716 w 12191999"/>
              <a:gd name="connsiteY48" fmla="*/ 5815549 h 6177668"/>
              <a:gd name="connsiteX49" fmla="*/ 1173182 w 12191999"/>
              <a:gd name="connsiteY49" fmla="*/ 5474074 h 6177668"/>
              <a:gd name="connsiteX50" fmla="*/ 479527 w 12191999"/>
              <a:gd name="connsiteY50" fmla="*/ 5269379 h 6177668"/>
              <a:gd name="connsiteX51" fmla="*/ 0 w 12191999"/>
              <a:gd name="connsiteY51" fmla="*/ 5107083 h 617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999" h="6177668">
                <a:moveTo>
                  <a:pt x="6861986" y="6107659"/>
                </a:moveTo>
                <a:lnTo>
                  <a:pt x="6860986" y="6107739"/>
                </a:lnTo>
                <a:lnTo>
                  <a:pt x="6860759" y="6108287"/>
                </a:lnTo>
                <a:close/>
                <a:moveTo>
                  <a:pt x="0" y="0"/>
                </a:moveTo>
                <a:lnTo>
                  <a:pt x="12191999" y="0"/>
                </a:lnTo>
                <a:lnTo>
                  <a:pt x="12191999" y="5215324"/>
                </a:lnTo>
                <a:lnTo>
                  <a:pt x="12144282" y="5229900"/>
                </a:lnTo>
                <a:cubicBezTo>
                  <a:pt x="12016423" y="5267070"/>
                  <a:pt x="11888048" y="5302510"/>
                  <a:pt x="11759192" y="5336208"/>
                </a:cubicBezTo>
                <a:cubicBezTo>
                  <a:pt x="11344324" y="5446552"/>
                  <a:pt x="10926015" y="5542623"/>
                  <a:pt x="10505159" y="5627228"/>
                </a:cubicBezTo>
                <a:cubicBezTo>
                  <a:pt x="10171926" y="5694160"/>
                  <a:pt x="9837459" y="5754097"/>
                  <a:pt x="9501755" y="5807012"/>
                </a:cubicBezTo>
                <a:cubicBezTo>
                  <a:pt x="9180066" y="5857979"/>
                  <a:pt x="8857537" y="5903722"/>
                  <a:pt x="8534155" y="5944240"/>
                </a:cubicBezTo>
                <a:cubicBezTo>
                  <a:pt x="8286585" y="5975202"/>
                  <a:pt x="8038506" y="6001450"/>
                  <a:pt x="7790171" y="6026297"/>
                </a:cubicBezTo>
                <a:lnTo>
                  <a:pt x="7024337" y="6093812"/>
                </a:lnTo>
                <a:lnTo>
                  <a:pt x="7008892" y="6095938"/>
                </a:lnTo>
                <a:lnTo>
                  <a:pt x="6862735" y="6107599"/>
                </a:lnTo>
                <a:lnTo>
                  <a:pt x="6872248" y="6109467"/>
                </a:lnTo>
                <a:cubicBezTo>
                  <a:pt x="6883954" y="6109945"/>
                  <a:pt x="6896090" y="6107715"/>
                  <a:pt x="6907812" y="6107715"/>
                </a:cubicBezTo>
                <a:cubicBezTo>
                  <a:pt x="6923994" y="6107715"/>
                  <a:pt x="6940176" y="6105039"/>
                  <a:pt x="6956484" y="6104658"/>
                </a:cubicBezTo>
                <a:cubicBezTo>
                  <a:pt x="7188765" y="6099052"/>
                  <a:pt x="7420790" y="6086564"/>
                  <a:pt x="7652688" y="6071273"/>
                </a:cubicBezTo>
                <a:cubicBezTo>
                  <a:pt x="8002191" y="6048212"/>
                  <a:pt x="8351439" y="6019289"/>
                  <a:pt x="8699923" y="5982083"/>
                </a:cubicBezTo>
                <a:cubicBezTo>
                  <a:pt x="8986610" y="5952012"/>
                  <a:pt x="9272570" y="5916463"/>
                  <a:pt x="9557819" y="5875435"/>
                </a:cubicBezTo>
                <a:cubicBezTo>
                  <a:pt x="9943546" y="5819627"/>
                  <a:pt x="10327451" y="5753205"/>
                  <a:pt x="10709534" y="5676156"/>
                </a:cubicBezTo>
                <a:cubicBezTo>
                  <a:pt x="11171292" y="5582632"/>
                  <a:pt x="11629098" y="5472289"/>
                  <a:pt x="12081554" y="5341561"/>
                </a:cubicBezTo>
                <a:lnTo>
                  <a:pt x="12191999" y="5308238"/>
                </a:lnTo>
                <a:lnTo>
                  <a:pt x="12191999" y="5364054"/>
                </a:lnTo>
                <a:lnTo>
                  <a:pt x="11911964" y="5447316"/>
                </a:lnTo>
                <a:cubicBezTo>
                  <a:pt x="11616866" y="5529116"/>
                  <a:pt x="11319604" y="5601872"/>
                  <a:pt x="11020049" y="5667491"/>
                </a:cubicBezTo>
                <a:cubicBezTo>
                  <a:pt x="10703036" y="5737061"/>
                  <a:pt x="10384496" y="5798641"/>
                  <a:pt x="10064425" y="5852245"/>
                </a:cubicBezTo>
                <a:cubicBezTo>
                  <a:pt x="9798381" y="5896841"/>
                  <a:pt x="9531609" y="5936505"/>
                  <a:pt x="9264124" y="5971252"/>
                </a:cubicBezTo>
                <a:cubicBezTo>
                  <a:pt x="9061021" y="5997500"/>
                  <a:pt x="8857919" y="6022219"/>
                  <a:pt x="8654182" y="6042605"/>
                </a:cubicBezTo>
                <a:cubicBezTo>
                  <a:pt x="8416040" y="6065924"/>
                  <a:pt x="8177644" y="6087966"/>
                  <a:pt x="7938866" y="6105677"/>
                </a:cubicBezTo>
                <a:cubicBezTo>
                  <a:pt x="7628862" y="6128611"/>
                  <a:pt x="7318730" y="6146960"/>
                  <a:pt x="7008089" y="6158427"/>
                </a:cubicBezTo>
                <a:cubicBezTo>
                  <a:pt x="6855189" y="6164034"/>
                  <a:pt x="6702290" y="6167984"/>
                  <a:pt x="6549390" y="6172697"/>
                </a:cubicBezTo>
                <a:cubicBezTo>
                  <a:pt x="6510756" y="6170558"/>
                  <a:pt x="6472010" y="6172226"/>
                  <a:pt x="6433696" y="6177668"/>
                </a:cubicBezTo>
                <a:lnTo>
                  <a:pt x="6127899" y="6177668"/>
                </a:lnTo>
                <a:lnTo>
                  <a:pt x="6048391" y="6172953"/>
                </a:lnTo>
                <a:cubicBezTo>
                  <a:pt x="5810377" y="6160212"/>
                  <a:pt x="5572363" y="6146069"/>
                  <a:pt x="5334221" y="6135747"/>
                </a:cubicBezTo>
                <a:cubicBezTo>
                  <a:pt x="5026766" y="6123004"/>
                  <a:pt x="4719692" y="6101983"/>
                  <a:pt x="4413510" y="6072039"/>
                </a:cubicBezTo>
                <a:cubicBezTo>
                  <a:pt x="4088215" y="6040312"/>
                  <a:pt x="3763687" y="6004763"/>
                  <a:pt x="3438265" y="5970870"/>
                </a:cubicBezTo>
                <a:cubicBezTo>
                  <a:pt x="3099935" y="5935704"/>
                  <a:pt x="2762281" y="5895019"/>
                  <a:pt x="2425303" y="5848805"/>
                </a:cubicBezTo>
                <a:cubicBezTo>
                  <a:pt x="2047042" y="5797329"/>
                  <a:pt x="1669936" y="5738080"/>
                  <a:pt x="1293973" y="5671060"/>
                </a:cubicBezTo>
                <a:cubicBezTo>
                  <a:pt x="902168" y="5600534"/>
                  <a:pt x="512942" y="5519976"/>
                  <a:pt x="126888" y="5425029"/>
                </a:cubicBezTo>
                <a:lnTo>
                  <a:pt x="0" y="5392100"/>
                </a:lnTo>
                <a:lnTo>
                  <a:pt x="0" y="5333771"/>
                </a:lnTo>
                <a:lnTo>
                  <a:pt x="130837" y="5368509"/>
                </a:lnTo>
                <a:cubicBezTo>
                  <a:pt x="306720" y="5411799"/>
                  <a:pt x="483287" y="5452095"/>
                  <a:pt x="660204" y="5490001"/>
                </a:cubicBezTo>
                <a:cubicBezTo>
                  <a:pt x="1048569" y="5572948"/>
                  <a:pt x="1439228" y="5643664"/>
                  <a:pt x="1831416" y="5705715"/>
                </a:cubicBezTo>
                <a:cubicBezTo>
                  <a:pt x="2114917" y="5750440"/>
                  <a:pt x="2398801" y="5791595"/>
                  <a:pt x="2677204" y="5825742"/>
                </a:cubicBezTo>
                <a:cubicBezTo>
                  <a:pt x="2669177" y="5828418"/>
                  <a:pt x="2658222" y="5818097"/>
                  <a:pt x="2644716" y="5815549"/>
                </a:cubicBezTo>
                <a:cubicBezTo>
                  <a:pt x="2149740" y="5721171"/>
                  <a:pt x="1659233" y="5607352"/>
                  <a:pt x="1173182" y="5474074"/>
                </a:cubicBezTo>
                <a:cubicBezTo>
                  <a:pt x="940520" y="5410366"/>
                  <a:pt x="709302" y="5342134"/>
                  <a:pt x="479527" y="5269379"/>
                </a:cubicBezTo>
                <a:lnTo>
                  <a:pt x="0" y="510708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4" name="Picture 33">
            <a:extLst>
              <a:ext uri="{FF2B5EF4-FFF2-40B4-BE49-F238E27FC236}">
                <a16:creationId xmlns:a16="http://schemas.microsoft.com/office/drawing/2014/main" id="{7513ABE6-25E0-48D7-8A2E-A1BFED83132A}"/>
              </a:ext>
            </a:extLst>
          </p:cNvPr>
          <p:cNvPicPr>
            <a:picLocks noChangeAspect="1"/>
          </p:cNvPicPr>
          <p:nvPr/>
        </p:nvPicPr>
        <p:blipFill>
          <a:blip r:embed="rId3">
            <a:alphaModFix amt="55000"/>
            <a:extLst>
              <a:ext uri="{837473B0-CC2E-450A-ABE3-18F120FF3D39}">
                <a1611:picAttrSrcUrl xmlns:a1611="http://schemas.microsoft.com/office/drawing/2016/11/main" r:id="rId4"/>
              </a:ext>
            </a:extLst>
          </a:blip>
          <a:srcRect b="27355"/>
          <a:stretch/>
        </p:blipFill>
        <p:spPr>
          <a:xfrm>
            <a:off x="20" y="10"/>
            <a:ext cx="12191979" cy="6177658"/>
          </a:xfrm>
          <a:custGeom>
            <a:avLst/>
            <a:gdLst/>
            <a:ahLst/>
            <a:cxnLst/>
            <a:rect l="l" t="t" r="r" b="b"/>
            <a:pathLst>
              <a:path w="12191999" h="6177668">
                <a:moveTo>
                  <a:pt x="6861986" y="6107659"/>
                </a:moveTo>
                <a:lnTo>
                  <a:pt x="6860986" y="6107739"/>
                </a:lnTo>
                <a:lnTo>
                  <a:pt x="6860759" y="6108287"/>
                </a:lnTo>
                <a:close/>
                <a:moveTo>
                  <a:pt x="0" y="0"/>
                </a:moveTo>
                <a:lnTo>
                  <a:pt x="12191999" y="0"/>
                </a:lnTo>
                <a:lnTo>
                  <a:pt x="12191999" y="5215324"/>
                </a:lnTo>
                <a:lnTo>
                  <a:pt x="12144282" y="5229900"/>
                </a:lnTo>
                <a:cubicBezTo>
                  <a:pt x="12016423" y="5267070"/>
                  <a:pt x="11888048" y="5302510"/>
                  <a:pt x="11759192" y="5336208"/>
                </a:cubicBezTo>
                <a:cubicBezTo>
                  <a:pt x="11344324" y="5446552"/>
                  <a:pt x="10926015" y="5542623"/>
                  <a:pt x="10505159" y="5627228"/>
                </a:cubicBezTo>
                <a:cubicBezTo>
                  <a:pt x="10171926" y="5694160"/>
                  <a:pt x="9837459" y="5754097"/>
                  <a:pt x="9501755" y="5807012"/>
                </a:cubicBezTo>
                <a:cubicBezTo>
                  <a:pt x="9180066" y="5857979"/>
                  <a:pt x="8857537" y="5903722"/>
                  <a:pt x="8534155" y="5944240"/>
                </a:cubicBezTo>
                <a:cubicBezTo>
                  <a:pt x="8286585" y="5975202"/>
                  <a:pt x="8038506" y="6001450"/>
                  <a:pt x="7790171" y="6026297"/>
                </a:cubicBezTo>
                <a:lnTo>
                  <a:pt x="7024337" y="6093812"/>
                </a:lnTo>
                <a:lnTo>
                  <a:pt x="7008892" y="6095938"/>
                </a:lnTo>
                <a:lnTo>
                  <a:pt x="6862735" y="6107599"/>
                </a:lnTo>
                <a:lnTo>
                  <a:pt x="6872248" y="6109467"/>
                </a:lnTo>
                <a:cubicBezTo>
                  <a:pt x="6883954" y="6109945"/>
                  <a:pt x="6896090" y="6107715"/>
                  <a:pt x="6907812" y="6107715"/>
                </a:cubicBezTo>
                <a:cubicBezTo>
                  <a:pt x="6923994" y="6107715"/>
                  <a:pt x="6940176" y="6105039"/>
                  <a:pt x="6956484" y="6104658"/>
                </a:cubicBezTo>
                <a:cubicBezTo>
                  <a:pt x="7188765" y="6099052"/>
                  <a:pt x="7420790" y="6086564"/>
                  <a:pt x="7652688" y="6071273"/>
                </a:cubicBezTo>
                <a:cubicBezTo>
                  <a:pt x="8002191" y="6048212"/>
                  <a:pt x="8351439" y="6019289"/>
                  <a:pt x="8699923" y="5982083"/>
                </a:cubicBezTo>
                <a:cubicBezTo>
                  <a:pt x="8986610" y="5952012"/>
                  <a:pt x="9272570" y="5916463"/>
                  <a:pt x="9557819" y="5875435"/>
                </a:cubicBezTo>
                <a:cubicBezTo>
                  <a:pt x="9943546" y="5819627"/>
                  <a:pt x="10327451" y="5753205"/>
                  <a:pt x="10709534" y="5676156"/>
                </a:cubicBezTo>
                <a:cubicBezTo>
                  <a:pt x="11171292" y="5582632"/>
                  <a:pt x="11629098" y="5472289"/>
                  <a:pt x="12081554" y="5341561"/>
                </a:cubicBezTo>
                <a:lnTo>
                  <a:pt x="12191999" y="5308238"/>
                </a:lnTo>
                <a:lnTo>
                  <a:pt x="12191999" y="5364054"/>
                </a:lnTo>
                <a:lnTo>
                  <a:pt x="11911964" y="5447316"/>
                </a:lnTo>
                <a:cubicBezTo>
                  <a:pt x="11616866" y="5529116"/>
                  <a:pt x="11319604" y="5601872"/>
                  <a:pt x="11020049" y="5667491"/>
                </a:cubicBezTo>
                <a:cubicBezTo>
                  <a:pt x="10703036" y="5737061"/>
                  <a:pt x="10384496" y="5798641"/>
                  <a:pt x="10064425" y="5852245"/>
                </a:cubicBezTo>
                <a:cubicBezTo>
                  <a:pt x="9798381" y="5896841"/>
                  <a:pt x="9531609" y="5936505"/>
                  <a:pt x="9264124" y="5971252"/>
                </a:cubicBezTo>
                <a:cubicBezTo>
                  <a:pt x="9061021" y="5997500"/>
                  <a:pt x="8857919" y="6022219"/>
                  <a:pt x="8654182" y="6042605"/>
                </a:cubicBezTo>
                <a:cubicBezTo>
                  <a:pt x="8416040" y="6065924"/>
                  <a:pt x="8177644" y="6087966"/>
                  <a:pt x="7938866" y="6105677"/>
                </a:cubicBezTo>
                <a:cubicBezTo>
                  <a:pt x="7628862" y="6128611"/>
                  <a:pt x="7318730" y="6146960"/>
                  <a:pt x="7008089" y="6158427"/>
                </a:cubicBezTo>
                <a:cubicBezTo>
                  <a:pt x="6855189" y="6164034"/>
                  <a:pt x="6702290" y="6167984"/>
                  <a:pt x="6549390" y="6172697"/>
                </a:cubicBezTo>
                <a:cubicBezTo>
                  <a:pt x="6510756" y="6170558"/>
                  <a:pt x="6472010" y="6172226"/>
                  <a:pt x="6433696" y="6177668"/>
                </a:cubicBezTo>
                <a:lnTo>
                  <a:pt x="6127899" y="6177668"/>
                </a:lnTo>
                <a:lnTo>
                  <a:pt x="6048391" y="6172953"/>
                </a:lnTo>
                <a:cubicBezTo>
                  <a:pt x="5810377" y="6160212"/>
                  <a:pt x="5572363" y="6146069"/>
                  <a:pt x="5334221" y="6135747"/>
                </a:cubicBezTo>
                <a:cubicBezTo>
                  <a:pt x="5026766" y="6123004"/>
                  <a:pt x="4719692" y="6101983"/>
                  <a:pt x="4413510" y="6072039"/>
                </a:cubicBezTo>
                <a:cubicBezTo>
                  <a:pt x="4088215" y="6040312"/>
                  <a:pt x="3763687" y="6004763"/>
                  <a:pt x="3438265" y="5970870"/>
                </a:cubicBezTo>
                <a:cubicBezTo>
                  <a:pt x="3099935" y="5935704"/>
                  <a:pt x="2762281" y="5895019"/>
                  <a:pt x="2425303" y="5848805"/>
                </a:cubicBezTo>
                <a:cubicBezTo>
                  <a:pt x="2047042" y="5797329"/>
                  <a:pt x="1669936" y="5738080"/>
                  <a:pt x="1293973" y="5671060"/>
                </a:cubicBezTo>
                <a:cubicBezTo>
                  <a:pt x="902168" y="5600534"/>
                  <a:pt x="512942" y="5519976"/>
                  <a:pt x="126888" y="5425029"/>
                </a:cubicBezTo>
                <a:lnTo>
                  <a:pt x="0" y="5392100"/>
                </a:lnTo>
                <a:lnTo>
                  <a:pt x="0" y="5333771"/>
                </a:lnTo>
                <a:lnTo>
                  <a:pt x="130837" y="5368509"/>
                </a:lnTo>
                <a:cubicBezTo>
                  <a:pt x="306720" y="5411799"/>
                  <a:pt x="483287" y="5452095"/>
                  <a:pt x="660204" y="5490001"/>
                </a:cubicBezTo>
                <a:cubicBezTo>
                  <a:pt x="1048569" y="5572948"/>
                  <a:pt x="1439228" y="5643664"/>
                  <a:pt x="1831416" y="5705715"/>
                </a:cubicBezTo>
                <a:cubicBezTo>
                  <a:pt x="2114917" y="5750440"/>
                  <a:pt x="2398801" y="5791595"/>
                  <a:pt x="2677204" y="5825742"/>
                </a:cubicBezTo>
                <a:cubicBezTo>
                  <a:pt x="2669177" y="5828418"/>
                  <a:pt x="2658222" y="5818097"/>
                  <a:pt x="2644716" y="5815549"/>
                </a:cubicBezTo>
                <a:cubicBezTo>
                  <a:pt x="2149740" y="5721171"/>
                  <a:pt x="1659233" y="5607352"/>
                  <a:pt x="1173182" y="5474074"/>
                </a:cubicBezTo>
                <a:cubicBezTo>
                  <a:pt x="940520" y="5410366"/>
                  <a:pt x="709302" y="5342134"/>
                  <a:pt x="479527" y="5269379"/>
                </a:cubicBezTo>
                <a:lnTo>
                  <a:pt x="0" y="5107083"/>
                </a:lnTo>
                <a:close/>
              </a:path>
            </a:pathLst>
          </a:custGeom>
        </p:spPr>
      </p:pic>
      <p:sp>
        <p:nvSpPr>
          <p:cNvPr id="2" name="Title 1">
            <a:extLst>
              <a:ext uri="{FF2B5EF4-FFF2-40B4-BE49-F238E27FC236}">
                <a16:creationId xmlns:a16="http://schemas.microsoft.com/office/drawing/2014/main" id="{98ED708E-CCD3-4001-B58E-DFD3C536AE2D}"/>
              </a:ext>
            </a:extLst>
          </p:cNvPr>
          <p:cNvSpPr>
            <a:spLocks noGrp="1"/>
          </p:cNvSpPr>
          <p:nvPr>
            <p:ph type="ctrTitle"/>
          </p:nvPr>
        </p:nvSpPr>
        <p:spPr>
          <a:xfrm>
            <a:off x="1524000" y="1026747"/>
            <a:ext cx="9144000" cy="2387600"/>
          </a:xfrm>
        </p:spPr>
        <p:txBody>
          <a:bodyPr>
            <a:normAutofit/>
          </a:bodyPr>
          <a:lstStyle/>
          <a:p>
            <a:pPr algn="ctr"/>
            <a:r>
              <a:rPr lang="en-US" sz="7400" dirty="0">
                <a:solidFill>
                  <a:schemeClr val="bg1"/>
                </a:solidFill>
              </a:rPr>
              <a:t>PersonaPundit.ai</a:t>
            </a:r>
            <a:endParaRPr lang="en-US" sz="7400" dirty="0">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DA1D771-DC70-3166-8E53-DD3A995E8582}"/>
              </a:ext>
            </a:extLst>
          </p:cNvPr>
          <p:cNvSpPr>
            <a:spLocks noGrp="1"/>
          </p:cNvSpPr>
          <p:nvPr>
            <p:ph type="subTitle" idx="1"/>
          </p:nvPr>
        </p:nvSpPr>
        <p:spPr>
          <a:xfrm>
            <a:off x="1524000" y="3927080"/>
            <a:ext cx="9144000" cy="1645947"/>
          </a:xfrm>
        </p:spPr>
        <p:txBody>
          <a:bodyPr>
            <a:normAutofit fontScale="92500" lnSpcReduction="20000"/>
          </a:bodyPr>
          <a:lstStyle/>
          <a:p>
            <a:pPr algn="ctr">
              <a:lnSpc>
                <a:spcPct val="100000"/>
              </a:lnSpc>
            </a:pPr>
            <a:r>
              <a:rPr lang="en-US" sz="2000" dirty="0">
                <a:solidFill>
                  <a:schemeClr val="bg1"/>
                </a:solidFill>
                <a:latin typeface="Times New Roman" panose="02020603050405020304" pitchFamily="18" charset="0"/>
                <a:cs typeface="Times New Roman" panose="02020603050405020304" pitchFamily="18" charset="0"/>
              </a:rPr>
              <a:t>Get to know insights about your consumers</a:t>
            </a:r>
            <a:br>
              <a:rPr lang="en-US" sz="2000" dirty="0">
                <a:solidFill>
                  <a:schemeClr val="bg1"/>
                </a:solidFill>
                <a:latin typeface="Times New Roman" panose="02020603050405020304" pitchFamily="18" charset="0"/>
                <a:cs typeface="Times New Roman" panose="02020603050405020304" pitchFamily="18" charset="0"/>
              </a:rPr>
            </a:br>
            <a:endParaRPr lang="en-US" sz="2000" dirty="0">
              <a:solidFill>
                <a:schemeClr val="bg1"/>
              </a:solidFill>
              <a:latin typeface="Times New Roman" panose="02020603050405020304" pitchFamily="18" charset="0"/>
              <a:cs typeface="Times New Roman" panose="02020603050405020304" pitchFamily="18" charset="0"/>
            </a:endParaRPr>
          </a:p>
          <a:p>
            <a:pPr algn="ctr">
              <a:lnSpc>
                <a:spcPct val="100000"/>
              </a:lnSpc>
            </a:pPr>
            <a:r>
              <a:rPr lang="en-US" sz="2000" dirty="0">
                <a:solidFill>
                  <a:schemeClr val="bg1"/>
                </a:solidFill>
                <a:latin typeface="Times New Roman" panose="02020603050405020304" pitchFamily="18" charset="0"/>
                <a:cs typeface="Times New Roman" panose="02020603050405020304" pitchFamily="18" charset="0"/>
              </a:rPr>
              <a:t>By</a:t>
            </a:r>
          </a:p>
          <a:p>
            <a:pPr algn="ctr">
              <a:lnSpc>
                <a:spcPct val="100000"/>
              </a:lnSpc>
            </a:pPr>
            <a:r>
              <a:rPr lang="en-US" sz="2000" dirty="0">
                <a:solidFill>
                  <a:schemeClr val="bg1"/>
                </a:solidFill>
                <a:latin typeface="Times New Roman" panose="02020603050405020304" pitchFamily="18" charset="0"/>
                <a:cs typeface="Times New Roman" panose="02020603050405020304" pitchFamily="18" charset="0"/>
              </a:rPr>
              <a:t>Rucha </a:t>
            </a:r>
            <a:r>
              <a:rPr lang="en-US" sz="2000" dirty="0" err="1">
                <a:solidFill>
                  <a:schemeClr val="bg1"/>
                </a:solidFill>
                <a:latin typeface="Times New Roman" panose="02020603050405020304" pitchFamily="18" charset="0"/>
                <a:cs typeface="Times New Roman" panose="02020603050405020304" pitchFamily="18" charset="0"/>
              </a:rPr>
              <a:t>Chotalia</a:t>
            </a:r>
            <a:r>
              <a:rPr lang="en-US" sz="2000" dirty="0">
                <a:solidFill>
                  <a:schemeClr val="bg1"/>
                </a:solidFill>
                <a:latin typeface="Times New Roman" panose="02020603050405020304" pitchFamily="18" charset="0"/>
                <a:cs typeface="Times New Roman" panose="02020603050405020304" pitchFamily="18" charset="0"/>
              </a:rPr>
              <a:t>( NUID: 002711888)</a:t>
            </a:r>
          </a:p>
          <a:p>
            <a:pPr algn="ctr">
              <a:lnSpc>
                <a:spcPct val="100000"/>
              </a:lnSpc>
            </a:pPr>
            <a:r>
              <a:rPr lang="en-US" sz="2000" dirty="0">
                <a:solidFill>
                  <a:schemeClr val="bg1"/>
                </a:solidFill>
                <a:latin typeface="Times New Roman" panose="02020603050405020304" pitchFamily="18" charset="0"/>
                <a:cs typeface="Times New Roman" panose="02020603050405020304" pitchFamily="18" charset="0"/>
              </a:rPr>
              <a:t> Hardik </a:t>
            </a:r>
            <a:r>
              <a:rPr lang="en-US" sz="2000" dirty="0" err="1">
                <a:solidFill>
                  <a:schemeClr val="bg1"/>
                </a:solidFill>
                <a:latin typeface="Times New Roman" panose="02020603050405020304" pitchFamily="18" charset="0"/>
                <a:cs typeface="Times New Roman" panose="02020603050405020304" pitchFamily="18" charset="0"/>
              </a:rPr>
              <a:t>Sodhani</a:t>
            </a:r>
            <a:r>
              <a:rPr lang="en-US" sz="2000" dirty="0">
                <a:solidFill>
                  <a:schemeClr val="bg1"/>
                </a:solidFill>
                <a:latin typeface="Times New Roman" panose="02020603050405020304" pitchFamily="18" charset="0"/>
                <a:cs typeface="Times New Roman" panose="02020603050405020304" pitchFamily="18" charset="0"/>
              </a:rPr>
              <a:t>( NUID: 002770306)</a:t>
            </a:r>
          </a:p>
          <a:p>
            <a:pPr algn="ctr">
              <a:lnSpc>
                <a:spcPct val="100000"/>
              </a:lnSpc>
            </a:pP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63" name="Rectangle 6">
            <a:extLst>
              <a:ext uri="{FF2B5EF4-FFF2-40B4-BE49-F238E27FC236}">
                <a16:creationId xmlns:a16="http://schemas.microsoft.com/office/drawing/2014/main" id="{DCB8EB4B-AFE9-41E8-95B0-F246E574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650059"/>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5350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29E7A1-109E-8B18-E1CD-9C5C8A8714FF}"/>
              </a:ext>
            </a:extLst>
          </p:cNvPr>
          <p:cNvSpPr>
            <a:spLocks noGrp="1"/>
          </p:cNvSpPr>
          <p:nvPr>
            <p:ph type="title"/>
          </p:nvPr>
        </p:nvSpPr>
        <p:spPr>
          <a:xfrm>
            <a:off x="635000" y="634029"/>
            <a:ext cx="10921640" cy="1314698"/>
          </a:xfrm>
        </p:spPr>
        <p:txBody>
          <a:bodyPr anchor="ctr">
            <a:normAutofit/>
          </a:bodyPr>
          <a:lstStyle/>
          <a:p>
            <a:pPr algn="ctr"/>
            <a:r>
              <a:rPr lang="en-US" sz="6000" dirty="0">
                <a:latin typeface="Times New Roman" panose="02020603050405020304" pitchFamily="18" charset="0"/>
                <a:cs typeface="Times New Roman" panose="02020603050405020304" pitchFamily="18" charset="0"/>
              </a:rPr>
              <a:t>Future Scope</a:t>
            </a:r>
          </a:p>
        </p:txBody>
      </p:sp>
      <p:sp>
        <p:nvSpPr>
          <p:cNvPr id="18" name="Rectangle 17">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4762A60C-C3C7-2F68-1A45-FE7609AD1181}"/>
              </a:ext>
            </a:extLst>
          </p:cNvPr>
          <p:cNvGraphicFramePr>
            <a:graphicFrameLocks noGrp="1"/>
          </p:cNvGraphicFramePr>
          <p:nvPr>
            <p:ph idx="1"/>
            <p:extLst>
              <p:ext uri="{D42A27DB-BD31-4B8C-83A1-F6EECF244321}">
                <p14:modId xmlns:p14="http://schemas.microsoft.com/office/powerpoint/2010/main" val="1738828811"/>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03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3" name="Rectangle 5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B76181-8F4A-8EE5-D41B-1B49D06EFAA9}"/>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9600"/>
              <a:t>Thank you</a:t>
            </a:r>
          </a:p>
        </p:txBody>
      </p:sp>
      <p:sp>
        <p:nvSpPr>
          <p:cNvPr id="55"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3DC3CE"/>
          </a:solidFill>
          <a:ln w="38100" cap="rnd">
            <a:solidFill>
              <a:srgbClr val="3DC3C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Aerial view of a highway near the ocean">
            <a:extLst>
              <a:ext uri="{FF2B5EF4-FFF2-40B4-BE49-F238E27FC236}">
                <a16:creationId xmlns:a16="http://schemas.microsoft.com/office/drawing/2014/main" id="{0D29FF6A-89DC-6015-9FB6-A127D856A544}"/>
              </a:ext>
            </a:extLst>
          </p:cNvPr>
          <p:cNvPicPr>
            <a:picLocks noChangeAspect="1"/>
          </p:cNvPicPr>
          <p:nvPr/>
        </p:nvPicPr>
        <p:blipFill>
          <a:blip r:embed="rId2"/>
          <a:srcRect l="28081" r="2098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683289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B76181-8F4A-8EE5-D41B-1B49D06EFAA9}"/>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Q&amp;A</a:t>
            </a:r>
          </a:p>
        </p:txBody>
      </p:sp>
      <p:grpSp>
        <p:nvGrpSpPr>
          <p:cNvPr id="3" name="Group 2">
            <a:extLst>
              <a:ext uri="{FF2B5EF4-FFF2-40B4-BE49-F238E27FC236}">
                <a16:creationId xmlns:a16="http://schemas.microsoft.com/office/drawing/2014/main" id="{DBD33BA1-A14C-2F38-204A-B4E485C9FA37}"/>
              </a:ext>
            </a:extLst>
          </p:cNvPr>
          <p:cNvGrpSpPr/>
          <p:nvPr/>
        </p:nvGrpSpPr>
        <p:grpSpPr>
          <a:xfrm>
            <a:off x="919162" y="2578057"/>
            <a:ext cx="10434638" cy="3460070"/>
            <a:chOff x="1333500" y="2771479"/>
            <a:chExt cx="9436100" cy="3629321"/>
          </a:xfrm>
        </p:grpSpPr>
        <p:sp>
          <p:nvSpPr>
            <p:cNvPr id="8" name="Oval 7">
              <a:extLst>
                <a:ext uri="{FF2B5EF4-FFF2-40B4-BE49-F238E27FC236}">
                  <a16:creationId xmlns:a16="http://schemas.microsoft.com/office/drawing/2014/main" id="{2AB4B48F-A51D-D04C-C43F-3C1983A0A8B1}"/>
                </a:ext>
              </a:extLst>
            </p:cNvPr>
            <p:cNvSpPr/>
            <p:nvPr/>
          </p:nvSpPr>
          <p:spPr>
            <a:xfrm>
              <a:off x="1333500" y="5546725"/>
              <a:ext cx="9436100" cy="854075"/>
            </a:xfrm>
            <a:prstGeom prst="ellipse">
              <a:avLst/>
            </a:prstGeom>
            <a:solidFill>
              <a:srgbClr val="005EB8"/>
            </a:solidFill>
            <a:ln w="12700" cap="flat" cmpd="sng" algn="ctr">
              <a:noFill/>
              <a:prstDash val="solid"/>
              <a:miter lim="800000"/>
            </a:ln>
            <a:effectLst/>
          </p:spPr>
          <p:txBody>
            <a:bodyPr lIns="40958" tIns="40958" rIns="40958" bIns="40958" rtlCol="0" anchor="ctr"/>
            <a:lstStyle/>
            <a:p>
              <a:pPr defTabSz="685800">
                <a:defRPr/>
              </a:pPr>
              <a:endParaRPr lang="en-US" sz="1125" kern="0" dirty="0" err="1">
                <a:solidFill>
                  <a:prstClr val="white"/>
                </a:solidFill>
                <a:latin typeface="Arial"/>
              </a:endParaRPr>
            </a:p>
          </p:txBody>
        </p:sp>
        <p:pic>
          <p:nvPicPr>
            <p:cNvPr id="10" name="Picture 9">
              <a:extLst>
                <a:ext uri="{FF2B5EF4-FFF2-40B4-BE49-F238E27FC236}">
                  <a16:creationId xmlns:a16="http://schemas.microsoft.com/office/drawing/2014/main" id="{AB54EB2D-7CA4-5128-53C0-73AD5C64F7C3}"/>
                </a:ext>
              </a:extLst>
            </p:cNvPr>
            <p:cNvPicPr>
              <a:picLocks noChangeAspect="1"/>
            </p:cNvPicPr>
            <p:nvPr/>
          </p:nvPicPr>
          <p:blipFill>
            <a:blip r:embed="rId2"/>
            <a:stretch>
              <a:fillRect/>
            </a:stretch>
          </p:blipFill>
          <p:spPr>
            <a:xfrm>
              <a:off x="1817588" y="2771479"/>
              <a:ext cx="8191836" cy="3510787"/>
            </a:xfrm>
            <a:prstGeom prst="rect">
              <a:avLst/>
            </a:prstGeom>
          </p:spPr>
        </p:pic>
      </p:grpSp>
    </p:spTree>
    <p:extLst>
      <p:ext uri="{BB962C8B-B14F-4D97-AF65-F5344CB8AC3E}">
        <p14:creationId xmlns:p14="http://schemas.microsoft.com/office/powerpoint/2010/main" val="2706988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29E7A1-109E-8B18-E1CD-9C5C8A8714FF}"/>
              </a:ext>
            </a:extLst>
          </p:cNvPr>
          <p:cNvSpPr>
            <a:spLocks noGrp="1"/>
          </p:cNvSpPr>
          <p:nvPr>
            <p:ph type="title"/>
          </p:nvPr>
        </p:nvSpPr>
        <p:spPr>
          <a:xfrm>
            <a:off x="4654296" y="329184"/>
            <a:ext cx="6894576" cy="1783080"/>
          </a:xfrm>
        </p:spPr>
        <p:txBody>
          <a:bodyPr anchor="b">
            <a:normAutofit/>
          </a:bodyPr>
          <a:lstStyle/>
          <a:p>
            <a:r>
              <a:rPr lang="en-US" sz="6700" dirty="0">
                <a:latin typeface="Times New Roman" panose="02020603050405020304" pitchFamily="18" charset="0"/>
                <a:cs typeface="Times New Roman" panose="02020603050405020304" pitchFamily="18" charset="0"/>
              </a:rPr>
              <a:t>What is a Persona?</a:t>
            </a:r>
          </a:p>
        </p:txBody>
      </p:sp>
      <p:pic>
        <p:nvPicPr>
          <p:cNvPr id="4" name="Content Placeholder 11">
            <a:extLst>
              <a:ext uri="{FF2B5EF4-FFF2-40B4-BE49-F238E27FC236}">
                <a16:creationId xmlns:a16="http://schemas.microsoft.com/office/drawing/2014/main" id="{CCFFA6CF-3CF5-F9D1-B173-0BBF7C512742}"/>
              </a:ext>
            </a:extLst>
          </p:cNvPr>
          <p:cNvPicPr>
            <a:picLocks noChangeAspect="1"/>
          </p:cNvPicPr>
          <p:nvPr/>
        </p:nvPicPr>
        <p:blipFill rotWithShape="1">
          <a:blip r:embed="rId2">
            <a:extLst>
              <a:ext uri="{28A0092B-C50C-407E-A947-70E740481C1C}">
                <a14:useLocalDpi xmlns:a14="http://schemas.microsoft.com/office/drawing/2010/main" val="0"/>
              </a:ext>
            </a:extLst>
          </a:blip>
          <a:srcRect l="20454" r="20454"/>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26"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E2B162"/>
          </a:solidFill>
          <a:ln w="38100" cap="rnd">
            <a:solidFill>
              <a:srgbClr val="E2B1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E86EA2-D83C-8233-996A-364CA5D36146}"/>
              </a:ext>
            </a:extLst>
          </p:cNvPr>
          <p:cNvSpPr>
            <a:spLocks noGrp="1"/>
          </p:cNvSpPr>
          <p:nvPr>
            <p:ph idx="1"/>
          </p:nvPr>
        </p:nvSpPr>
        <p:spPr>
          <a:xfrm>
            <a:off x="4654296" y="2706624"/>
            <a:ext cx="6894576" cy="3483864"/>
          </a:xfrm>
        </p:spPr>
        <p:txBody>
          <a:bodyPr>
            <a:normAutofit/>
          </a:bodyPr>
          <a:lstStyle/>
          <a:p>
            <a:pPr marL="0" indent="0">
              <a:lnSpc>
                <a:spcPct val="100000"/>
              </a:lnSpc>
              <a:buNone/>
            </a:pPr>
            <a:r>
              <a:rPr lang="en-US" sz="2000">
                <a:latin typeface="Times New Roman" panose="02020603050405020304" pitchFamily="18" charset="0"/>
                <a:cs typeface="Times New Roman" panose="02020603050405020304" pitchFamily="18" charset="0"/>
              </a:rPr>
              <a:t>In the current competitive market, understanding customer needs, preferences, and pain points is crucial for businesses to tailor their products and services effectively. Relying on manual analysis and synthesis of customer data, are often time-consuming and may not fully capture the nuanced and dynamic nature of customer behaviors and preferences. There is a need for automation in this segment to increase efficiency and to reduce manual workload. There is a critical need for an innovative solution that can swiftly and accurately process and analyze this extensive qualitative data to generate detailed and dynamic user personas. </a:t>
            </a:r>
          </a:p>
        </p:txBody>
      </p:sp>
    </p:spTree>
    <p:extLst>
      <p:ext uri="{BB962C8B-B14F-4D97-AF65-F5344CB8AC3E}">
        <p14:creationId xmlns:p14="http://schemas.microsoft.com/office/powerpoint/2010/main" val="3629770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29E7A1-109E-8B18-E1CD-9C5C8A8714FF}"/>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Architecture diagram</a:t>
            </a:r>
          </a:p>
        </p:txBody>
      </p:sp>
      <p:pic>
        <p:nvPicPr>
          <p:cNvPr id="4" name="Picture 3">
            <a:extLst>
              <a:ext uri="{FF2B5EF4-FFF2-40B4-BE49-F238E27FC236}">
                <a16:creationId xmlns:a16="http://schemas.microsoft.com/office/drawing/2014/main" id="{62C3C1B7-15AD-E6C2-DCC0-D34C25830C73}"/>
              </a:ext>
            </a:extLst>
          </p:cNvPr>
          <p:cNvPicPr>
            <a:picLocks noChangeAspect="1"/>
          </p:cNvPicPr>
          <p:nvPr/>
        </p:nvPicPr>
        <p:blipFill>
          <a:blip r:embed="rId2"/>
          <a:stretch>
            <a:fillRect/>
          </a:stretch>
        </p:blipFill>
        <p:spPr>
          <a:xfrm>
            <a:off x="323389" y="1873250"/>
            <a:ext cx="11694439" cy="4860500"/>
          </a:xfrm>
          <a:prstGeom prst="rect">
            <a:avLst/>
          </a:prstGeom>
        </p:spPr>
      </p:pic>
    </p:spTree>
    <p:extLst>
      <p:ext uri="{BB962C8B-B14F-4D97-AF65-F5344CB8AC3E}">
        <p14:creationId xmlns:p14="http://schemas.microsoft.com/office/powerpoint/2010/main" val="3499003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29E7A1-109E-8B18-E1CD-9C5C8A8714FF}"/>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Insights from data source</a:t>
            </a:r>
          </a:p>
        </p:txBody>
      </p:sp>
      <p:sp>
        <p:nvSpPr>
          <p:cNvPr id="7" name="TextBox 6">
            <a:extLst>
              <a:ext uri="{FF2B5EF4-FFF2-40B4-BE49-F238E27FC236}">
                <a16:creationId xmlns:a16="http://schemas.microsoft.com/office/drawing/2014/main" id="{0EF9B251-5A2B-03FB-0D8A-4D634CBD2126}"/>
              </a:ext>
            </a:extLst>
          </p:cNvPr>
          <p:cNvSpPr txBox="1"/>
          <p:nvPr/>
        </p:nvSpPr>
        <p:spPr>
          <a:xfrm>
            <a:off x="3486160" y="3921188"/>
            <a:ext cx="1982048"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Curated Dataset: </a:t>
            </a:r>
            <a:r>
              <a:rPr lang="en-US" sz="1600" dirty="0">
                <a:latin typeface="Times New Roman" panose="02020603050405020304" pitchFamily="18" charset="0"/>
                <a:cs typeface="Times New Roman" panose="02020603050405020304" pitchFamily="18" charset="0"/>
              </a:rPr>
              <a:t>A meticulously curated dataset comprising 150 GB of data.</a:t>
            </a:r>
          </a:p>
          <a:p>
            <a:endParaRPr lang="en-US" sz="16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D0D544E-60AB-5FBC-0BF5-708F4E03B71A}"/>
              </a:ext>
            </a:extLst>
          </p:cNvPr>
          <p:cNvSpPr txBox="1"/>
          <p:nvPr/>
        </p:nvSpPr>
        <p:spPr>
          <a:xfrm>
            <a:off x="1139493" y="3921188"/>
            <a:ext cx="1982048" cy="1323439"/>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Data Source</a:t>
            </a:r>
            <a:r>
              <a:rPr lang="en-US" sz="1600" dirty="0">
                <a:latin typeface="Times New Roman" panose="02020603050405020304" pitchFamily="18" charset="0"/>
                <a:cs typeface="Times New Roman" panose="02020603050405020304" pitchFamily="18" charset="0"/>
              </a:rPr>
              <a:t>: Originating from 1998, the dataset is a valuable repository of historical data.</a:t>
            </a:r>
          </a:p>
        </p:txBody>
      </p:sp>
      <p:sp>
        <p:nvSpPr>
          <p:cNvPr id="13" name="TextBox 12">
            <a:extLst>
              <a:ext uri="{FF2B5EF4-FFF2-40B4-BE49-F238E27FC236}">
                <a16:creationId xmlns:a16="http://schemas.microsoft.com/office/drawing/2014/main" id="{50434928-67C9-BB86-2F6F-4512E54EA5CD}"/>
              </a:ext>
            </a:extLst>
          </p:cNvPr>
          <p:cNvSpPr txBox="1"/>
          <p:nvPr/>
        </p:nvSpPr>
        <p:spPr>
          <a:xfrm>
            <a:off x="5832827" y="3903354"/>
            <a:ext cx="2216974" cy="2554545"/>
          </a:xfrm>
          <a:prstGeom prst="rect">
            <a:avLst/>
          </a:prstGeom>
          <a:noFill/>
        </p:spPr>
        <p:txBody>
          <a:bodyPr wrap="square" rtlCol="0">
            <a:spAutoFit/>
          </a:bodyPr>
          <a:lstStyle/>
          <a:p>
            <a:r>
              <a:rPr lang="en-US" sz="1600" b="1" dirty="0">
                <a:effectLst/>
                <a:latin typeface="Times New Roman" panose="02020603050405020304" pitchFamily="18" charset="0"/>
                <a:cs typeface="Times New Roman" panose="02020603050405020304" pitchFamily="18" charset="0"/>
              </a:rPr>
              <a:t>Data Division Approach: </a:t>
            </a:r>
            <a:r>
              <a:rPr lang="en-US" sz="1600" dirty="0">
                <a:effectLst/>
                <a:latin typeface="Times New Roman" panose="02020603050405020304" pitchFamily="18" charset="0"/>
                <a:cs typeface="Times New Roman" panose="02020603050405020304" pitchFamily="18" charset="0"/>
              </a:rPr>
              <a:t>Employing a systematic approach, the dataset will be divided into manageable chunks, consolidated into a structured table format for ease of analysis.</a:t>
            </a:r>
          </a:p>
          <a:p>
            <a:pPr algn="l"/>
            <a:br>
              <a:rPr lang="en-US" sz="1600" b="0" i="0" dirty="0">
                <a:solidFill>
                  <a:srgbClr val="FFFFFF"/>
                </a:solidFill>
                <a:effectLst/>
                <a:highlight>
                  <a:srgbClr val="212121"/>
                </a:highlight>
                <a:latin typeface="Times New Roman" panose="02020603050405020304" pitchFamily="18" charset="0"/>
                <a:cs typeface="Times New Roman" panose="02020603050405020304" pitchFamily="18" charset="0"/>
              </a:rPr>
            </a:br>
            <a:endParaRPr lang="en-US" sz="1600" b="0" i="0" dirty="0">
              <a:solidFill>
                <a:srgbClr val="FFFFFF"/>
              </a:solidFill>
              <a:effectLst/>
              <a:highlight>
                <a:srgbClr val="212121"/>
              </a:highligh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78F5A3C-5791-581A-B7CB-41A0543B6570}"/>
              </a:ext>
            </a:extLst>
          </p:cNvPr>
          <p:cNvSpPr txBox="1"/>
          <p:nvPr/>
        </p:nvSpPr>
        <p:spPr>
          <a:xfrm>
            <a:off x="8544114" y="3767332"/>
            <a:ext cx="2216973" cy="2062103"/>
          </a:xfrm>
          <a:prstGeom prst="rect">
            <a:avLst/>
          </a:prstGeom>
          <a:noFill/>
        </p:spPr>
        <p:txBody>
          <a:bodyPr wrap="square" rtlCol="0">
            <a:spAutoFit/>
          </a:bodyPr>
          <a:lstStyle/>
          <a:p>
            <a:r>
              <a:rPr lang="en-US" sz="1600" b="1" dirty="0">
                <a:effectLst/>
                <a:latin typeface="Times New Roman" panose="02020603050405020304" pitchFamily="18" charset="0"/>
                <a:cs typeface="Times New Roman" panose="02020603050405020304" pitchFamily="18" charset="0"/>
              </a:rPr>
              <a:t>Data Cleaning Process: </a:t>
            </a:r>
            <a:r>
              <a:rPr lang="en-US" sz="1600" dirty="0">
                <a:effectLst/>
                <a:latin typeface="Times New Roman" panose="02020603050405020304" pitchFamily="18" charset="0"/>
                <a:cs typeface="Times New Roman" panose="02020603050405020304" pitchFamily="18" charset="0"/>
              </a:rPr>
              <a:t>Rigorous data cleaning procedures will be implemented, removal of duplicates and standardization of formats, ensuring data integrity.</a:t>
            </a:r>
            <a:endParaRPr lang="en-US" sz="1600" dirty="0"/>
          </a:p>
        </p:txBody>
      </p:sp>
      <p:sp>
        <p:nvSpPr>
          <p:cNvPr id="16" name="Rectangle 15" descr="Truck with solid fill">
            <a:extLst>
              <a:ext uri="{FF2B5EF4-FFF2-40B4-BE49-F238E27FC236}">
                <a16:creationId xmlns:a16="http://schemas.microsoft.com/office/drawing/2014/main" id="{63ABD43A-8E23-F70C-77B8-D2E86422857B}"/>
              </a:ext>
            </a:extLst>
          </p:cNvPr>
          <p:cNvSpPr/>
          <p:nvPr/>
        </p:nvSpPr>
        <p:spPr>
          <a:xfrm>
            <a:off x="1549304" y="2628430"/>
            <a:ext cx="932563" cy="932563"/>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7" name="Rectangle 16" descr="Database">
            <a:extLst>
              <a:ext uri="{FF2B5EF4-FFF2-40B4-BE49-F238E27FC236}">
                <a16:creationId xmlns:a16="http://schemas.microsoft.com/office/drawing/2014/main" id="{B0D835D8-2EA6-F6A7-AE71-B2ECE87D22A5}"/>
              </a:ext>
            </a:extLst>
          </p:cNvPr>
          <p:cNvSpPr/>
          <p:nvPr/>
        </p:nvSpPr>
        <p:spPr>
          <a:xfrm>
            <a:off x="3884246" y="2628430"/>
            <a:ext cx="932563" cy="93256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8" name="Rectangle 17" descr="Programmer">
            <a:extLst>
              <a:ext uri="{FF2B5EF4-FFF2-40B4-BE49-F238E27FC236}">
                <a16:creationId xmlns:a16="http://schemas.microsoft.com/office/drawing/2014/main" id="{C28150D0-48E9-94A6-A870-64930D1C8A98}"/>
              </a:ext>
            </a:extLst>
          </p:cNvPr>
          <p:cNvSpPr/>
          <p:nvPr/>
        </p:nvSpPr>
        <p:spPr>
          <a:xfrm>
            <a:off x="6219188" y="2536409"/>
            <a:ext cx="932563" cy="93256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0" name="Rectangle 19" descr="Subtitles">
            <a:extLst>
              <a:ext uri="{FF2B5EF4-FFF2-40B4-BE49-F238E27FC236}">
                <a16:creationId xmlns:a16="http://schemas.microsoft.com/office/drawing/2014/main" id="{4BF43F19-66D5-6E0A-1B9D-20BBE471D3F4}"/>
              </a:ext>
            </a:extLst>
          </p:cNvPr>
          <p:cNvSpPr/>
          <p:nvPr/>
        </p:nvSpPr>
        <p:spPr>
          <a:xfrm>
            <a:off x="8800144" y="2565176"/>
            <a:ext cx="932563" cy="932563"/>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3003003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29E7A1-109E-8B18-E1CD-9C5C8A8714FF}"/>
              </a:ext>
            </a:extLst>
          </p:cNvPr>
          <p:cNvSpPr>
            <a:spLocks noGrp="1"/>
          </p:cNvSpPr>
          <p:nvPr>
            <p:ph type="title"/>
          </p:nvPr>
        </p:nvSpPr>
        <p:spPr>
          <a:xfrm>
            <a:off x="669036" y="351810"/>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Features that will be included</a:t>
            </a:r>
          </a:p>
        </p:txBody>
      </p:sp>
      <p:graphicFrame>
        <p:nvGraphicFramePr>
          <p:cNvPr id="4" name="Content Placeholder 3">
            <a:extLst>
              <a:ext uri="{FF2B5EF4-FFF2-40B4-BE49-F238E27FC236}">
                <a16:creationId xmlns:a16="http://schemas.microsoft.com/office/drawing/2014/main" id="{4787883A-3F43-C504-8137-C1901F15BCF5}"/>
              </a:ext>
            </a:extLst>
          </p:cNvPr>
          <p:cNvGraphicFramePr>
            <a:graphicFrameLocks noGrp="1"/>
          </p:cNvGraphicFramePr>
          <p:nvPr>
            <p:ph idx="1"/>
            <p:extLst>
              <p:ext uri="{D42A27DB-BD31-4B8C-83A1-F6EECF244321}">
                <p14:modId xmlns:p14="http://schemas.microsoft.com/office/powerpoint/2010/main" val="3291713216"/>
              </p:ext>
            </p:extLst>
          </p:nvPr>
        </p:nvGraphicFramePr>
        <p:xfrm>
          <a:off x="669036" y="2343150"/>
          <a:ext cx="10853928" cy="3377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1626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42533" y="820898"/>
            <a:ext cx="3958792" cy="1809043"/>
          </a:xfrm>
          <a:prstGeom prst="rect">
            <a:avLst/>
          </a:prstGeom>
        </p:spPr>
        <p:txBody>
          <a:bodyPr vert="horz" wrap="square" lIns="0" tIns="8467" rIns="0" bIns="0" rtlCol="0">
            <a:spAutoFit/>
          </a:bodyPr>
          <a:lstStyle/>
          <a:p>
            <a:pPr marL="8467">
              <a:spcBef>
                <a:spcPts val="67"/>
              </a:spcBef>
            </a:pPr>
            <a:r>
              <a:rPr lang="en-US" sz="1600" b="1" spc="-67" dirty="0">
                <a:solidFill>
                  <a:srgbClr val="200929"/>
                </a:solidFill>
                <a:latin typeface="Times New Roman" panose="02020603050405020304" pitchFamily="18" charset="0"/>
                <a:cs typeface="Times New Roman" panose="02020603050405020304" pitchFamily="18" charset="0"/>
              </a:rPr>
              <a:t>Week 1:</a:t>
            </a:r>
          </a:p>
          <a:p>
            <a:pPr marL="294217" indent="-285750">
              <a:spcBef>
                <a:spcPts val="67"/>
              </a:spcBef>
              <a:buFont typeface="Arial" panose="020B0604020202020204" pitchFamily="34" charset="0"/>
              <a:buChar char="•"/>
            </a:pPr>
            <a:r>
              <a:rPr lang="en-US" sz="1600" spc="-67" dirty="0">
                <a:solidFill>
                  <a:srgbClr val="200929"/>
                </a:solidFill>
                <a:latin typeface="Times New Roman" panose="02020603050405020304" pitchFamily="18" charset="0"/>
                <a:cs typeface="Times New Roman" panose="02020603050405020304" pitchFamily="18" charset="0"/>
              </a:rPr>
              <a:t>Snowflake data upload and Data preprocessing</a:t>
            </a:r>
          </a:p>
          <a:p>
            <a:pPr marL="294217" indent="-285750">
              <a:spcBef>
                <a:spcPts val="67"/>
              </a:spcBef>
              <a:buFont typeface="Arial" panose="020B0604020202020204" pitchFamily="34" charset="0"/>
              <a:buChar char="•"/>
            </a:pPr>
            <a:r>
              <a:rPr lang="en-US" sz="1600" spc="-67" dirty="0">
                <a:solidFill>
                  <a:srgbClr val="200929"/>
                </a:solidFill>
                <a:latin typeface="Times New Roman" panose="02020603050405020304" pitchFamily="18" charset="0"/>
                <a:cs typeface="Times New Roman" panose="02020603050405020304" pitchFamily="18" charset="0"/>
              </a:rPr>
              <a:t>Big data handling</a:t>
            </a:r>
          </a:p>
          <a:p>
            <a:pPr marL="294217" indent="-285750">
              <a:spcBef>
                <a:spcPts val="67"/>
              </a:spcBef>
              <a:buFont typeface="Arial" panose="020B0604020202020204" pitchFamily="34" charset="0"/>
              <a:buChar char="•"/>
            </a:pPr>
            <a:r>
              <a:rPr lang="en-US" sz="1600" spc="-67" dirty="0">
                <a:solidFill>
                  <a:srgbClr val="200929"/>
                </a:solidFill>
                <a:latin typeface="Times New Roman" panose="02020603050405020304" pitchFamily="18" charset="0"/>
                <a:cs typeface="Times New Roman" panose="02020603050405020304" pitchFamily="18" charset="0"/>
              </a:rPr>
              <a:t>LLM discovery</a:t>
            </a:r>
          </a:p>
          <a:p>
            <a:pPr marL="294217" indent="-285750">
              <a:spcBef>
                <a:spcPts val="63"/>
              </a:spcBef>
              <a:buFont typeface="Arial" panose="020B0604020202020204" pitchFamily="34" charset="0"/>
              <a:buChar char="•"/>
            </a:pPr>
            <a:r>
              <a:rPr lang="en-US" sz="1600" dirty="0">
                <a:solidFill>
                  <a:srgbClr val="200929"/>
                </a:solidFill>
                <a:latin typeface="Times New Roman" panose="02020603050405020304" pitchFamily="18" charset="0"/>
                <a:cs typeface="Times New Roman" panose="02020603050405020304" pitchFamily="18" charset="0"/>
              </a:rPr>
              <a:t>GPT 3.5 LLM integration</a:t>
            </a:r>
          </a:p>
          <a:p>
            <a:pPr marL="294217" indent="-285750">
              <a:spcBef>
                <a:spcPts val="63"/>
              </a:spcBef>
              <a:buFont typeface="Arial" panose="020B0604020202020204" pitchFamily="34" charset="0"/>
              <a:buChar char="•"/>
            </a:pPr>
            <a:r>
              <a:rPr lang="en-US" sz="1600" dirty="0">
                <a:solidFill>
                  <a:srgbClr val="200929"/>
                </a:solidFill>
                <a:latin typeface="Times New Roman" panose="02020603050405020304" pitchFamily="18" charset="0"/>
                <a:cs typeface="Times New Roman" panose="02020603050405020304" pitchFamily="18" charset="0"/>
              </a:rPr>
              <a:t>Persona generation</a:t>
            </a:r>
          </a:p>
          <a:p>
            <a:pPr marL="294217" indent="-285750">
              <a:spcBef>
                <a:spcPts val="67"/>
              </a:spcBef>
              <a:buFont typeface="Arial" panose="020B0604020202020204" pitchFamily="34" charset="0"/>
              <a:buChar char="•"/>
            </a:pPr>
            <a:endParaRPr lang="en-US" sz="1600" spc="-67" dirty="0">
              <a:solidFill>
                <a:srgbClr val="200929"/>
              </a:solidFill>
              <a:latin typeface="Times New Roman" panose="02020603050405020304" pitchFamily="18" charset="0"/>
              <a:cs typeface="Times New Roman" panose="02020603050405020304" pitchFamily="18" charset="0"/>
            </a:endParaRPr>
          </a:p>
        </p:txBody>
      </p:sp>
      <p:sp>
        <p:nvSpPr>
          <p:cNvPr id="5" name="object 5"/>
          <p:cNvSpPr txBox="1"/>
          <p:nvPr/>
        </p:nvSpPr>
        <p:spPr>
          <a:xfrm>
            <a:off x="6642533" y="3768609"/>
            <a:ext cx="4352289" cy="1838110"/>
          </a:xfrm>
          <a:prstGeom prst="rect">
            <a:avLst/>
          </a:prstGeom>
        </p:spPr>
        <p:txBody>
          <a:bodyPr vert="horz" wrap="square" lIns="0" tIns="8043" rIns="0" bIns="0" rtlCol="0">
            <a:spAutoFit/>
          </a:bodyPr>
          <a:lstStyle/>
          <a:p>
            <a:pPr marL="8467">
              <a:spcBef>
                <a:spcPts val="63"/>
              </a:spcBef>
            </a:pPr>
            <a:r>
              <a:rPr lang="en-US" sz="1600" b="1" dirty="0">
                <a:solidFill>
                  <a:srgbClr val="200929"/>
                </a:solidFill>
                <a:latin typeface="Times New Roman" panose="02020603050405020304" pitchFamily="18" charset="0"/>
                <a:cs typeface="Times New Roman" panose="02020603050405020304" pitchFamily="18" charset="0"/>
              </a:rPr>
              <a:t>Week 2:</a:t>
            </a:r>
          </a:p>
          <a:p>
            <a:pPr marL="294217" indent="-285750">
              <a:spcBef>
                <a:spcPts val="63"/>
              </a:spcBef>
              <a:buFont typeface="Arial" panose="020B0604020202020204" pitchFamily="34" charset="0"/>
              <a:buChar char="•"/>
            </a:pPr>
            <a:r>
              <a:rPr lang="en-US" sz="1600" dirty="0">
                <a:solidFill>
                  <a:srgbClr val="200929"/>
                </a:solidFill>
                <a:latin typeface="Times New Roman" panose="02020603050405020304" pitchFamily="18" charset="0"/>
                <a:cs typeface="Times New Roman" panose="02020603050405020304" pitchFamily="18" charset="0"/>
              </a:rPr>
              <a:t>RAG with </a:t>
            </a:r>
            <a:r>
              <a:rPr lang="en-US" sz="1600" dirty="0" err="1">
                <a:solidFill>
                  <a:srgbClr val="200929"/>
                </a:solidFill>
                <a:latin typeface="Times New Roman" panose="02020603050405020304" pitchFamily="18" charset="0"/>
                <a:cs typeface="Times New Roman" panose="02020603050405020304" pitchFamily="18" charset="0"/>
              </a:rPr>
              <a:t>LangChain</a:t>
            </a:r>
            <a:endParaRPr lang="en-US" sz="1600" dirty="0">
              <a:solidFill>
                <a:srgbClr val="200929"/>
              </a:solidFill>
              <a:latin typeface="Times New Roman" panose="02020603050405020304" pitchFamily="18" charset="0"/>
              <a:cs typeface="Times New Roman" panose="02020603050405020304" pitchFamily="18" charset="0"/>
            </a:endParaRPr>
          </a:p>
          <a:p>
            <a:pPr marL="294217" indent="-285750">
              <a:spcBef>
                <a:spcPts val="63"/>
              </a:spcBef>
              <a:buFont typeface="Arial" panose="020B0604020202020204" pitchFamily="34" charset="0"/>
              <a:buChar char="•"/>
            </a:pPr>
            <a:r>
              <a:rPr lang="en-US" sz="1600" dirty="0">
                <a:solidFill>
                  <a:srgbClr val="200929"/>
                </a:solidFill>
                <a:latin typeface="Times New Roman" panose="02020603050405020304" pitchFamily="18" charset="0"/>
                <a:cs typeface="Times New Roman" panose="02020603050405020304" pitchFamily="18" charset="0"/>
              </a:rPr>
              <a:t>Prompt engineering refinement</a:t>
            </a:r>
          </a:p>
          <a:p>
            <a:pPr marL="294217" indent="-285750">
              <a:spcBef>
                <a:spcPts val="63"/>
              </a:spcBef>
              <a:buFont typeface="Arial" panose="020B0604020202020204" pitchFamily="34" charset="0"/>
              <a:buChar char="•"/>
            </a:pPr>
            <a:r>
              <a:rPr lang="en-US" sz="1600" dirty="0">
                <a:solidFill>
                  <a:srgbClr val="200929"/>
                </a:solidFill>
                <a:latin typeface="Times New Roman" panose="02020603050405020304" pitchFamily="18" charset="0"/>
                <a:cs typeface="Times New Roman" panose="02020603050405020304" pitchFamily="18" charset="0"/>
              </a:rPr>
              <a:t>Group persona generation</a:t>
            </a:r>
          </a:p>
          <a:p>
            <a:pPr marL="294217" marR="3387" indent="-285750">
              <a:lnSpc>
                <a:spcPct val="106400"/>
              </a:lnSpc>
              <a:spcBef>
                <a:spcPts val="67"/>
              </a:spcBef>
              <a:buFont typeface="Arial" panose="020B0604020202020204" pitchFamily="34" charset="0"/>
              <a:buChar char="•"/>
            </a:pPr>
            <a:r>
              <a:rPr lang="en-US" sz="1600" dirty="0">
                <a:solidFill>
                  <a:srgbClr val="200929"/>
                </a:solidFill>
                <a:latin typeface="Times New Roman" panose="02020603050405020304" pitchFamily="18" charset="0"/>
                <a:cs typeface="Times New Roman" panose="02020603050405020304" pitchFamily="18" charset="0"/>
              </a:rPr>
              <a:t>GPT 3.5 integration</a:t>
            </a:r>
          </a:p>
          <a:p>
            <a:pPr marL="294217" marR="3387" indent="-285750">
              <a:lnSpc>
                <a:spcPct val="106400"/>
              </a:lnSpc>
              <a:spcBef>
                <a:spcPts val="67"/>
              </a:spcBef>
              <a:buFont typeface="Arial" panose="020B0604020202020204" pitchFamily="34" charset="0"/>
              <a:buChar char="•"/>
            </a:pPr>
            <a:r>
              <a:rPr lang="en-US" sz="1600" dirty="0">
                <a:solidFill>
                  <a:srgbClr val="200929"/>
                </a:solidFill>
                <a:latin typeface="Times New Roman" panose="02020603050405020304" pitchFamily="18" charset="0"/>
                <a:cs typeface="Times New Roman" panose="02020603050405020304" pitchFamily="18" charset="0"/>
              </a:rPr>
              <a:t>Gemini integration</a:t>
            </a:r>
          </a:p>
          <a:p>
            <a:pPr marL="294217" indent="-285750">
              <a:spcBef>
                <a:spcPts val="63"/>
              </a:spcBef>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
        <p:nvSpPr>
          <p:cNvPr id="7" name="object 7"/>
          <p:cNvSpPr txBox="1"/>
          <p:nvPr/>
        </p:nvSpPr>
        <p:spPr>
          <a:xfrm>
            <a:off x="1224596" y="3138826"/>
            <a:ext cx="4665556" cy="458673"/>
          </a:xfrm>
          <a:prstGeom prst="rect">
            <a:avLst/>
          </a:prstGeom>
        </p:spPr>
        <p:txBody>
          <a:bodyPr vert="horz" wrap="square" lIns="0" tIns="22437" rIns="0" bIns="0" rtlCol="0">
            <a:spAutoFit/>
          </a:bodyPr>
          <a:lstStyle/>
          <a:p>
            <a:pPr marL="8467" marR="3387">
              <a:lnSpc>
                <a:spcPts val="3400"/>
              </a:lnSpc>
              <a:spcBef>
                <a:spcPts val="177"/>
              </a:spcBef>
            </a:pPr>
            <a:r>
              <a:rPr lang="en-US" sz="2867" b="1" spc="-17" dirty="0">
                <a:solidFill>
                  <a:srgbClr val="200929"/>
                </a:solidFill>
                <a:latin typeface="Times New Roman" panose="02020603050405020304" pitchFamily="18" charset="0"/>
                <a:cs typeface="Times New Roman" panose="02020603050405020304" pitchFamily="18" charset="0"/>
              </a:rPr>
              <a:t>PROJECT TIMELINE</a:t>
            </a:r>
            <a:endParaRPr sz="2867"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112C86-B659-72E2-8EA0-3A06E20ADACF}"/>
              </a:ext>
            </a:extLst>
          </p:cNvPr>
          <p:cNvSpPr>
            <a:spLocks noGrp="1"/>
          </p:cNvSpPr>
          <p:nvPr>
            <p:ph type="title"/>
          </p:nvPr>
        </p:nvSpPr>
        <p:spPr>
          <a:xfrm>
            <a:off x="630935" y="640080"/>
            <a:ext cx="5692863" cy="1481328"/>
          </a:xfrm>
        </p:spPr>
        <p:txBody>
          <a:bodyPr anchor="b">
            <a:normAutofit/>
          </a:bodyPr>
          <a:lstStyle/>
          <a:p>
            <a:pPr>
              <a:lnSpc>
                <a:spcPct val="90000"/>
              </a:lnSpc>
            </a:pPr>
            <a:r>
              <a:rPr lang="en-US" sz="2800" dirty="0"/>
              <a:t>Evaluating Project Performance</a:t>
            </a:r>
          </a:p>
        </p:txBody>
      </p:sp>
      <p:sp>
        <p:nvSpPr>
          <p:cNvPr id="17"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DEB40B-8BD8-4324-A769-1EEBEC6C8800}"/>
              </a:ext>
            </a:extLst>
          </p:cNvPr>
          <p:cNvSpPr>
            <a:spLocks noGrp="1"/>
          </p:cNvSpPr>
          <p:nvPr>
            <p:ph idx="1"/>
          </p:nvPr>
        </p:nvSpPr>
        <p:spPr>
          <a:xfrm>
            <a:off x="163629" y="2660904"/>
            <a:ext cx="5286195" cy="3547872"/>
          </a:xfrm>
        </p:spPr>
        <p:txBody>
          <a:bodyPr anchor="t">
            <a:normAutofit/>
          </a:bodyPr>
          <a:lstStyle/>
          <a:p>
            <a:pPr>
              <a:lnSpc>
                <a:spcPct val="100000"/>
              </a:lnSpc>
              <a:buFont typeface="Arial" panose="020B0604020202020204" pitchFamily="34" charset="0"/>
              <a:buChar char="•"/>
            </a:pPr>
            <a:endParaRPr lang="en-US" sz="1500" dirty="0"/>
          </a:p>
          <a:p>
            <a:pPr marL="742950" lvl="1" indent="-285750">
              <a:lnSpc>
                <a:spcPct val="100000"/>
              </a:lnSpc>
              <a:buFont typeface="Arial" panose="020B0604020202020204" pitchFamily="34" charset="0"/>
              <a:buChar char="•"/>
            </a:pPr>
            <a:r>
              <a:rPr lang="en-US" sz="2000" b="1" dirty="0"/>
              <a:t>Key Metrics:</a:t>
            </a:r>
            <a:r>
              <a:rPr lang="en-US" sz="2000" dirty="0"/>
              <a:t> Accuracy of persona generation, user engagement rates, and response times.</a:t>
            </a:r>
          </a:p>
          <a:p>
            <a:pPr marL="742950" lvl="1" indent="-285750">
              <a:lnSpc>
                <a:spcPct val="100000"/>
              </a:lnSpc>
              <a:buFont typeface="Arial" panose="020B0604020202020204" pitchFamily="34" charset="0"/>
              <a:buChar char="•"/>
            </a:pPr>
            <a:r>
              <a:rPr lang="en-US" sz="2000" b="1" dirty="0"/>
              <a:t>Calculation Methods:</a:t>
            </a:r>
            <a:r>
              <a:rPr lang="en-US" sz="2000" dirty="0"/>
              <a:t> Use precision and recall for accuracy, session length for engagement, and average API response time for system responsiveness.</a:t>
            </a:r>
          </a:p>
          <a:p>
            <a:pPr marL="742950" lvl="1" indent="-285750">
              <a:lnSpc>
                <a:spcPct val="100000"/>
              </a:lnSpc>
              <a:buFont typeface="Arial" panose="020B0604020202020204" pitchFamily="34" charset="0"/>
              <a:buChar char="•"/>
            </a:pPr>
            <a:r>
              <a:rPr lang="en-US" sz="2000" b="1" dirty="0"/>
              <a:t>Initial Results:</a:t>
            </a:r>
            <a:r>
              <a:rPr lang="en-US" sz="2000" dirty="0"/>
              <a:t> High accuracy in persona detail with some delays in response times during peak usage.</a:t>
            </a:r>
          </a:p>
          <a:p>
            <a:pPr marL="742950" lvl="1" indent="-285750">
              <a:lnSpc>
                <a:spcPct val="100000"/>
              </a:lnSpc>
              <a:buFont typeface="Arial" panose="020B0604020202020204" pitchFamily="34" charset="0"/>
              <a:buChar char="•"/>
            </a:pPr>
            <a:r>
              <a:rPr lang="en-US" sz="2000" b="1" dirty="0"/>
              <a:t>Observations:</a:t>
            </a:r>
            <a:r>
              <a:rPr lang="en-US" sz="2000" dirty="0"/>
              <a:t> Positive user feedback on persona relevance, noting areas for speed optimization.</a:t>
            </a:r>
          </a:p>
          <a:p>
            <a:pPr>
              <a:lnSpc>
                <a:spcPct val="100000"/>
              </a:lnSpc>
            </a:pPr>
            <a:endParaRPr lang="en-US" sz="1500" dirty="0"/>
          </a:p>
        </p:txBody>
      </p:sp>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8" name="Ink 1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19" name="Graphic 18" descr="Gauge">
            <a:extLst>
              <a:ext uri="{FF2B5EF4-FFF2-40B4-BE49-F238E27FC236}">
                <a16:creationId xmlns:a16="http://schemas.microsoft.com/office/drawing/2014/main" id="{36980E16-7540-3878-D8B1-DCB9FEF883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818927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112C86-B659-72E2-8EA0-3A06E20ADACF}"/>
              </a:ext>
            </a:extLst>
          </p:cNvPr>
          <p:cNvSpPr>
            <a:spLocks noGrp="1"/>
          </p:cNvSpPr>
          <p:nvPr>
            <p:ph type="title"/>
          </p:nvPr>
        </p:nvSpPr>
        <p:spPr>
          <a:xfrm>
            <a:off x="640080" y="325370"/>
            <a:ext cx="6894576" cy="1784538"/>
          </a:xfrm>
        </p:spPr>
        <p:txBody>
          <a:bodyPr anchor="b">
            <a:normAutofit/>
          </a:bodyPr>
          <a:lstStyle/>
          <a:p>
            <a:pPr>
              <a:lnSpc>
                <a:spcPct val="90000"/>
              </a:lnSpc>
            </a:pPr>
            <a:r>
              <a:rPr lang="en-US" sz="2800" dirty="0"/>
              <a:t>Methods to Improve Metrics</a:t>
            </a:r>
          </a:p>
        </p:txBody>
      </p:sp>
      <p:sp>
        <p:nvSpPr>
          <p:cNvPr id="26"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395391"/>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388C97"/>
          </a:solidFill>
          <a:ln w="38100" cap="rnd">
            <a:solidFill>
              <a:srgbClr val="388C9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DEB40B-8BD8-4324-A769-1EEBEC6C8800}"/>
              </a:ext>
            </a:extLst>
          </p:cNvPr>
          <p:cNvSpPr>
            <a:spLocks noGrp="1"/>
          </p:cNvSpPr>
          <p:nvPr>
            <p:ph idx="1"/>
          </p:nvPr>
        </p:nvSpPr>
        <p:spPr>
          <a:xfrm>
            <a:off x="640080" y="2708307"/>
            <a:ext cx="6894576" cy="3485260"/>
          </a:xfrm>
        </p:spPr>
        <p:txBody>
          <a:bodyPr>
            <a:normAutofit/>
          </a:bodyPr>
          <a:lstStyle/>
          <a:p>
            <a:pPr>
              <a:lnSpc>
                <a:spcPct val="100000"/>
              </a:lnSpc>
              <a:buFont typeface="Arial" panose="020B0604020202020204" pitchFamily="34" charset="0"/>
              <a:buChar char="•"/>
            </a:pPr>
            <a:endParaRPr lang="en-US" sz="1700" dirty="0"/>
          </a:p>
          <a:p>
            <a:pPr marL="742950" lvl="1" indent="-285750">
              <a:lnSpc>
                <a:spcPct val="100000"/>
              </a:lnSpc>
              <a:buFont typeface="Arial" panose="020B0604020202020204" pitchFamily="34" charset="0"/>
              <a:buChar char="•"/>
            </a:pPr>
            <a:r>
              <a:rPr lang="en-US" sz="1700" b="1" dirty="0"/>
              <a:t>Machine Learning Optimizations:</a:t>
            </a:r>
            <a:r>
              <a:rPr lang="en-US" sz="1700" dirty="0"/>
              <a:t> Integrate advanced model fine-tuning techniques to improve the efficiency and accuracy of the GPT-3.5 and Gemini LLMs.</a:t>
            </a:r>
          </a:p>
          <a:p>
            <a:pPr marL="742950" lvl="1" indent="-285750">
              <a:lnSpc>
                <a:spcPct val="100000"/>
              </a:lnSpc>
              <a:buFont typeface="Arial" panose="020B0604020202020204" pitchFamily="34" charset="0"/>
              <a:buChar char="•"/>
            </a:pPr>
            <a:r>
              <a:rPr lang="en-US" sz="1700" b="1" dirty="0"/>
              <a:t>Data Handling Enhancements:</a:t>
            </a:r>
            <a:r>
              <a:rPr lang="en-US" sz="1700" dirty="0"/>
              <a:t> Implement better data indexing and query optimization in Snowflake to speed up data retrieval and processing.</a:t>
            </a:r>
          </a:p>
          <a:p>
            <a:pPr marL="742950" lvl="1" indent="-285750">
              <a:lnSpc>
                <a:spcPct val="100000"/>
              </a:lnSpc>
              <a:buFont typeface="Arial" panose="020B0604020202020204" pitchFamily="34" charset="0"/>
              <a:buChar char="•"/>
            </a:pPr>
            <a:r>
              <a:rPr lang="en-US" sz="1700" b="1" dirty="0"/>
              <a:t>Model Upgrades:</a:t>
            </a:r>
            <a:r>
              <a:rPr lang="en-US" sz="1700" dirty="0"/>
              <a:t> Upgrade the LLM configurations to leverage the latest advancements in AI, ensuring more nuanced text analysis and persona generation.</a:t>
            </a:r>
          </a:p>
          <a:p>
            <a:pPr marL="742950" lvl="1" indent="-285750">
              <a:lnSpc>
                <a:spcPct val="100000"/>
              </a:lnSpc>
              <a:buFont typeface="Arial" panose="020B0604020202020204" pitchFamily="34" charset="0"/>
              <a:buChar char="•"/>
            </a:pPr>
            <a:r>
              <a:rPr lang="en-US" sz="1700" b="1" dirty="0"/>
              <a:t>Algorithm Enhancements:</a:t>
            </a:r>
            <a:r>
              <a:rPr lang="en-US" sz="1700" dirty="0"/>
              <a:t> Apply newer, faster algorithms for data processing that reduce latency and improve throughput during high-demand periods.</a:t>
            </a:r>
          </a:p>
        </p:txBody>
      </p:sp>
      <p:pic>
        <p:nvPicPr>
          <p:cNvPr id="20" name="Picture 19" descr="CNC lathe processing">
            <a:extLst>
              <a:ext uri="{FF2B5EF4-FFF2-40B4-BE49-F238E27FC236}">
                <a16:creationId xmlns:a16="http://schemas.microsoft.com/office/drawing/2014/main" id="{8512A832-61E4-0B5A-79B2-4BB11F30D10F}"/>
              </a:ext>
            </a:extLst>
          </p:cNvPr>
          <p:cNvPicPr>
            <a:picLocks noChangeAspect="1"/>
          </p:cNvPicPr>
          <p:nvPr/>
        </p:nvPicPr>
        <p:blipFill>
          <a:blip r:embed="rId2"/>
          <a:srcRect l="50302" r="10273" b="-1"/>
          <a:stretch/>
        </p:blipFill>
        <p:spPr>
          <a:xfrm>
            <a:off x="8141399" y="10"/>
            <a:ext cx="4050601" cy="6857990"/>
          </a:xfrm>
          <a:custGeom>
            <a:avLst/>
            <a:gdLst/>
            <a:ahLst/>
            <a:cxnLst/>
            <a:rect l="l" t="t" r="r" b="b"/>
            <a:pathLst>
              <a:path w="4050601" h="6858000">
                <a:moveTo>
                  <a:pt x="26697" y="0"/>
                </a:moveTo>
                <a:lnTo>
                  <a:pt x="4050601" y="0"/>
                </a:lnTo>
                <a:lnTo>
                  <a:pt x="4050601" y="6858000"/>
                </a:lnTo>
                <a:lnTo>
                  <a:pt x="28376" y="6858000"/>
                </a:lnTo>
                <a:lnTo>
                  <a:pt x="28782" y="6851321"/>
                </a:lnTo>
                <a:cubicBezTo>
                  <a:pt x="31911" y="6730915"/>
                  <a:pt x="35027" y="6610471"/>
                  <a:pt x="38157" y="6489990"/>
                </a:cubicBezTo>
                <a:cubicBezTo>
                  <a:pt x="38284" y="6484913"/>
                  <a:pt x="39171" y="6479963"/>
                  <a:pt x="39171" y="6474886"/>
                </a:cubicBezTo>
                <a:cubicBezTo>
                  <a:pt x="48166" y="6361042"/>
                  <a:pt x="53107" y="6247198"/>
                  <a:pt x="18899" y="6136019"/>
                </a:cubicBezTo>
                <a:cubicBezTo>
                  <a:pt x="15871" y="6125573"/>
                  <a:pt x="14262" y="6114773"/>
                  <a:pt x="14084" y="6103909"/>
                </a:cubicBezTo>
                <a:cubicBezTo>
                  <a:pt x="12413" y="6006983"/>
                  <a:pt x="16644" y="5910056"/>
                  <a:pt x="26754" y="5813650"/>
                </a:cubicBezTo>
                <a:cubicBezTo>
                  <a:pt x="31949" y="5754507"/>
                  <a:pt x="26754" y="5694475"/>
                  <a:pt x="43478" y="5635967"/>
                </a:cubicBezTo>
                <a:cubicBezTo>
                  <a:pt x="50864" y="5606890"/>
                  <a:pt x="55109" y="5577103"/>
                  <a:pt x="56147" y="5547125"/>
                </a:cubicBezTo>
                <a:cubicBezTo>
                  <a:pt x="59948" y="5474529"/>
                  <a:pt x="38537" y="5406248"/>
                  <a:pt x="18139" y="5337713"/>
                </a:cubicBezTo>
                <a:cubicBezTo>
                  <a:pt x="7370" y="5301414"/>
                  <a:pt x="-5426" y="5264355"/>
                  <a:pt x="2429" y="5226280"/>
                </a:cubicBezTo>
                <a:cubicBezTo>
                  <a:pt x="16707" y="5167720"/>
                  <a:pt x="24854" y="5107828"/>
                  <a:pt x="26754" y="5047581"/>
                </a:cubicBezTo>
                <a:cubicBezTo>
                  <a:pt x="26754" y="5004937"/>
                  <a:pt x="16365" y="4963181"/>
                  <a:pt x="20039" y="4920664"/>
                </a:cubicBezTo>
                <a:cubicBezTo>
                  <a:pt x="28211" y="4838181"/>
                  <a:pt x="30238" y="4755203"/>
                  <a:pt x="26121" y="4672415"/>
                </a:cubicBezTo>
                <a:cubicBezTo>
                  <a:pt x="26095" y="4639315"/>
                  <a:pt x="29846" y="4606317"/>
                  <a:pt x="37270" y="4574054"/>
                </a:cubicBezTo>
                <a:cubicBezTo>
                  <a:pt x="46506" y="4517120"/>
                  <a:pt x="48419" y="4459246"/>
                  <a:pt x="42971" y="4401829"/>
                </a:cubicBezTo>
                <a:cubicBezTo>
                  <a:pt x="37016" y="4335324"/>
                  <a:pt x="19279" y="4269835"/>
                  <a:pt x="14845" y="4203331"/>
                </a:cubicBezTo>
                <a:cubicBezTo>
                  <a:pt x="7876" y="4093167"/>
                  <a:pt x="17759" y="3983003"/>
                  <a:pt x="27514" y="3873347"/>
                </a:cubicBezTo>
                <a:cubicBezTo>
                  <a:pt x="35116" y="3803010"/>
                  <a:pt x="37143" y="3732178"/>
                  <a:pt x="33596" y="3661523"/>
                </a:cubicBezTo>
                <a:cubicBezTo>
                  <a:pt x="29161" y="3605426"/>
                  <a:pt x="22193" y="3549329"/>
                  <a:pt x="20926" y="3493232"/>
                </a:cubicBezTo>
                <a:cubicBezTo>
                  <a:pt x="18646" y="3392967"/>
                  <a:pt x="19532" y="3292703"/>
                  <a:pt x="25360" y="3192439"/>
                </a:cubicBezTo>
                <a:cubicBezTo>
                  <a:pt x="28274" y="3142180"/>
                  <a:pt x="32962" y="3092429"/>
                  <a:pt x="34989" y="3041789"/>
                </a:cubicBezTo>
                <a:cubicBezTo>
                  <a:pt x="37016" y="2991149"/>
                  <a:pt x="41071" y="2940002"/>
                  <a:pt x="29542" y="2890377"/>
                </a:cubicBezTo>
                <a:cubicBezTo>
                  <a:pt x="10030" y="2805978"/>
                  <a:pt x="24347" y="2721959"/>
                  <a:pt x="28528" y="2637813"/>
                </a:cubicBezTo>
                <a:cubicBezTo>
                  <a:pt x="31062" y="2585523"/>
                  <a:pt x="46266" y="2531964"/>
                  <a:pt x="32836" y="2481198"/>
                </a:cubicBezTo>
                <a:cubicBezTo>
                  <a:pt x="11677" y="2401621"/>
                  <a:pt x="25487" y="2323694"/>
                  <a:pt x="32836" y="2245386"/>
                </a:cubicBezTo>
                <a:cubicBezTo>
                  <a:pt x="41311" y="2171280"/>
                  <a:pt x="39816" y="2096361"/>
                  <a:pt x="28401" y="2022648"/>
                </a:cubicBezTo>
                <a:cubicBezTo>
                  <a:pt x="14084" y="1949518"/>
                  <a:pt x="14084" y="1874307"/>
                  <a:pt x="28401" y="1801178"/>
                </a:cubicBezTo>
                <a:cubicBezTo>
                  <a:pt x="40260" y="1740816"/>
                  <a:pt x="41628" y="1678868"/>
                  <a:pt x="32455" y="1618037"/>
                </a:cubicBezTo>
                <a:cubicBezTo>
                  <a:pt x="26247" y="1574505"/>
                  <a:pt x="15098" y="1531226"/>
                  <a:pt x="13578" y="1487694"/>
                </a:cubicBezTo>
                <a:cubicBezTo>
                  <a:pt x="10436" y="1396656"/>
                  <a:pt x="12298" y="1305517"/>
                  <a:pt x="19153" y="1214696"/>
                </a:cubicBezTo>
                <a:cubicBezTo>
                  <a:pt x="27134" y="1111259"/>
                  <a:pt x="42464" y="1008202"/>
                  <a:pt x="31822" y="904004"/>
                </a:cubicBezTo>
                <a:cubicBezTo>
                  <a:pt x="28148" y="868213"/>
                  <a:pt x="20673" y="832549"/>
                  <a:pt x="19913" y="796632"/>
                </a:cubicBezTo>
                <a:cubicBezTo>
                  <a:pt x="18266" y="729366"/>
                  <a:pt x="17505" y="662989"/>
                  <a:pt x="21306" y="593565"/>
                </a:cubicBezTo>
                <a:cubicBezTo>
                  <a:pt x="25107" y="524142"/>
                  <a:pt x="39550" y="453703"/>
                  <a:pt x="29795" y="385549"/>
                </a:cubicBezTo>
                <a:cubicBezTo>
                  <a:pt x="20039" y="317394"/>
                  <a:pt x="26374" y="250382"/>
                  <a:pt x="32709" y="183497"/>
                </a:cubicBezTo>
                <a:cubicBezTo>
                  <a:pt x="35750" y="151705"/>
                  <a:pt x="37809" y="120261"/>
                  <a:pt x="37254" y="88945"/>
                </a:cubicBezTo>
                <a:close/>
              </a:path>
            </a:pathLst>
          </a:custGeom>
        </p:spPr>
      </p:pic>
    </p:spTree>
    <p:extLst>
      <p:ext uri="{BB962C8B-B14F-4D97-AF65-F5344CB8AC3E}">
        <p14:creationId xmlns:p14="http://schemas.microsoft.com/office/powerpoint/2010/main" val="3786144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29E7A1-109E-8B18-E1CD-9C5C8A8714FF}"/>
              </a:ext>
            </a:extLst>
          </p:cNvPr>
          <p:cNvSpPr>
            <a:spLocks noGrp="1"/>
          </p:cNvSpPr>
          <p:nvPr>
            <p:ph type="title"/>
          </p:nvPr>
        </p:nvSpPr>
        <p:spPr>
          <a:xfrm>
            <a:off x="4654296" y="329184"/>
            <a:ext cx="6894576" cy="1783080"/>
          </a:xfrm>
        </p:spPr>
        <p:txBody>
          <a:bodyPr anchor="b">
            <a:normAutofit/>
          </a:bodyPr>
          <a:lstStyle/>
          <a:p>
            <a:r>
              <a:rPr lang="en-US" sz="7200">
                <a:latin typeface="Times New Roman" panose="02020603050405020304" pitchFamily="18" charset="0"/>
                <a:cs typeface="Times New Roman" panose="02020603050405020304" pitchFamily="18" charset="0"/>
              </a:rPr>
              <a:t>Conclusion</a:t>
            </a:r>
          </a:p>
        </p:txBody>
      </p:sp>
      <p:pic>
        <p:nvPicPr>
          <p:cNvPr id="20" name="Picture 19" descr="Light bulb on yellow background with sketched light beams and cord">
            <a:extLst>
              <a:ext uri="{FF2B5EF4-FFF2-40B4-BE49-F238E27FC236}">
                <a16:creationId xmlns:a16="http://schemas.microsoft.com/office/drawing/2014/main" id="{B1394EDA-26CB-5177-5B69-ECD78DD9DFFD}"/>
              </a:ext>
            </a:extLst>
          </p:cNvPr>
          <p:cNvPicPr>
            <a:picLocks noChangeAspect="1"/>
          </p:cNvPicPr>
          <p:nvPr/>
        </p:nvPicPr>
        <p:blipFill>
          <a:blip r:embed="rId2"/>
          <a:srcRect l="53958" r="9700"/>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26"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5E835"/>
          </a:solidFill>
          <a:ln w="38100" cap="rnd">
            <a:solidFill>
              <a:srgbClr val="F5E83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1159D66E-0810-9B41-7DDF-3618533E3C5F}"/>
              </a:ext>
            </a:extLst>
          </p:cNvPr>
          <p:cNvSpPr>
            <a:spLocks noGrp="1"/>
          </p:cNvSpPr>
          <p:nvPr>
            <p:ph idx="1"/>
          </p:nvPr>
        </p:nvSpPr>
        <p:spPr>
          <a:xfrm>
            <a:off x="4654296" y="2706624"/>
            <a:ext cx="6894576" cy="3483864"/>
          </a:xfrm>
        </p:spPr>
        <p:txBody>
          <a:bodyPr>
            <a:normAutofit lnSpcReduction="10000"/>
          </a:bodyPr>
          <a:lstStyle/>
          <a:p>
            <a:r>
              <a:rPr lang="en-US" dirty="0"/>
              <a:t>PersonaPundit.ai seamlessly combines advanced AI technologies with practical business applications, transforming product review data into detailed user personas.</a:t>
            </a:r>
          </a:p>
          <a:p>
            <a:r>
              <a:rPr lang="en-US" dirty="0"/>
              <a:t>Utilizes OpenAI's GPT-3.5 and Gemini models, enhancing the depth and accuracy of customer insights.</a:t>
            </a:r>
          </a:p>
          <a:p>
            <a:r>
              <a:rPr lang="en-US" dirty="0"/>
              <a:t>Offers businesses enhanced customer understanding, facilitating targeted marketing and product development for improved satisfaction and success.</a:t>
            </a:r>
          </a:p>
        </p:txBody>
      </p:sp>
    </p:spTree>
    <p:extLst>
      <p:ext uri="{BB962C8B-B14F-4D97-AF65-F5344CB8AC3E}">
        <p14:creationId xmlns:p14="http://schemas.microsoft.com/office/powerpoint/2010/main" val="2920141703"/>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651</TotalTime>
  <Words>1189</Words>
  <Application>Microsoft Office PowerPoint</Application>
  <PresentationFormat>Widescreen</PresentationFormat>
  <Paragraphs>73</Paragraphs>
  <Slides>12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Aptos</vt:lpstr>
      <vt:lpstr>Arial</vt:lpstr>
      <vt:lpstr>Georgia</vt:lpstr>
      <vt:lpstr>Modern Love</vt:lpstr>
      <vt:lpstr>Söhne</vt:lpstr>
      <vt:lpstr>The Hand</vt:lpstr>
      <vt:lpstr>Times New Roman</vt:lpstr>
      <vt:lpstr>SketchyVTI</vt:lpstr>
      <vt:lpstr>PersonaPundit.ai</vt:lpstr>
      <vt:lpstr>What is a Persona?</vt:lpstr>
      <vt:lpstr>Architecture diagram</vt:lpstr>
      <vt:lpstr>Insights from data source</vt:lpstr>
      <vt:lpstr>Features that will be included</vt:lpstr>
      <vt:lpstr>PowerPoint Presentation</vt:lpstr>
      <vt:lpstr>Evaluating Project Performance</vt:lpstr>
      <vt:lpstr>Methods to Improve Metrics</vt:lpstr>
      <vt:lpstr>Conclusion</vt:lpstr>
      <vt:lpstr>Future Scope</vt:lpstr>
      <vt:lpstr>Thank you</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PersonaPundit.ai</dc:title>
  <dc:creator>Rucha Sanjay Chotalia</dc:creator>
  <cp:lastModifiedBy>Hardik Sodhani</cp:lastModifiedBy>
  <cp:revision>10</cp:revision>
  <dcterms:created xsi:type="dcterms:W3CDTF">2024-04-27T03:26:24Z</dcterms:created>
  <dcterms:modified xsi:type="dcterms:W3CDTF">2024-08-15T17:40:03Z</dcterms:modified>
</cp:coreProperties>
</file>